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4"/>
  </p:notesMasterIdLst>
  <p:sldIdLst>
    <p:sldId id="276" r:id="rId2"/>
    <p:sldId id="277" r:id="rId3"/>
    <p:sldId id="258" r:id="rId4"/>
    <p:sldId id="316" r:id="rId5"/>
    <p:sldId id="364" r:id="rId6"/>
    <p:sldId id="340" r:id="rId7"/>
    <p:sldId id="544" r:id="rId8"/>
    <p:sldId id="545" r:id="rId9"/>
    <p:sldId id="547" r:id="rId10"/>
    <p:sldId id="548" r:id="rId11"/>
    <p:sldId id="549" r:id="rId12"/>
    <p:sldId id="550" r:id="rId13"/>
    <p:sldId id="342" r:id="rId14"/>
    <p:sldId id="478" r:id="rId15"/>
    <p:sldId id="476" r:id="rId16"/>
    <p:sldId id="477" r:id="rId17"/>
    <p:sldId id="422" r:id="rId18"/>
    <p:sldId id="459" r:id="rId19"/>
    <p:sldId id="423" r:id="rId20"/>
    <p:sldId id="460" r:id="rId21"/>
    <p:sldId id="462" r:id="rId22"/>
    <p:sldId id="463" r:id="rId23"/>
    <p:sldId id="424" r:id="rId24"/>
    <p:sldId id="461" r:id="rId25"/>
    <p:sldId id="426" r:id="rId26"/>
    <p:sldId id="464" r:id="rId27"/>
    <p:sldId id="360" r:id="rId28"/>
    <p:sldId id="467" r:id="rId29"/>
    <p:sldId id="469" r:id="rId30"/>
    <p:sldId id="470" r:id="rId31"/>
    <p:sldId id="473" r:id="rId32"/>
    <p:sldId id="475" r:id="rId33"/>
    <p:sldId id="343" r:id="rId34"/>
    <p:sldId id="481" r:id="rId35"/>
    <p:sldId id="427" r:id="rId36"/>
    <p:sldId id="472" r:id="rId37"/>
    <p:sldId id="480" r:id="rId38"/>
    <p:sldId id="428" r:id="rId39"/>
    <p:sldId id="479" r:id="rId40"/>
    <p:sldId id="344" r:id="rId41"/>
    <p:sldId id="345" r:id="rId42"/>
    <p:sldId id="483" r:id="rId43"/>
    <p:sldId id="429" r:id="rId44"/>
    <p:sldId id="484" r:id="rId45"/>
    <p:sldId id="430" r:id="rId46"/>
    <p:sldId id="485" r:id="rId47"/>
    <p:sldId id="431" r:id="rId48"/>
    <p:sldId id="486" r:id="rId49"/>
    <p:sldId id="432" r:id="rId50"/>
    <p:sldId id="487" r:id="rId51"/>
    <p:sldId id="433" r:id="rId52"/>
    <p:sldId id="488" r:id="rId53"/>
    <p:sldId id="434" r:id="rId54"/>
    <p:sldId id="489" r:id="rId55"/>
    <p:sldId id="435" r:id="rId56"/>
    <p:sldId id="490" r:id="rId57"/>
    <p:sldId id="436" r:id="rId58"/>
    <p:sldId id="492" r:id="rId59"/>
    <p:sldId id="493" r:id="rId60"/>
    <p:sldId id="491" r:id="rId61"/>
    <p:sldId id="494" r:id="rId62"/>
    <p:sldId id="437" r:id="rId63"/>
    <p:sldId id="495" r:id="rId64"/>
    <p:sldId id="496" r:id="rId65"/>
    <p:sldId id="497" r:id="rId66"/>
    <p:sldId id="551" r:id="rId67"/>
    <p:sldId id="552" r:id="rId68"/>
    <p:sldId id="349" r:id="rId69"/>
    <p:sldId id="502" r:id="rId70"/>
    <p:sldId id="504" r:id="rId71"/>
    <p:sldId id="512" r:id="rId72"/>
    <p:sldId id="438" r:id="rId73"/>
    <p:sldId id="498" r:id="rId74"/>
    <p:sldId id="439" r:id="rId75"/>
    <p:sldId id="500" r:id="rId76"/>
    <p:sldId id="499" r:id="rId77"/>
    <p:sldId id="501" r:id="rId78"/>
    <p:sldId id="442" r:id="rId79"/>
    <p:sldId id="503" r:id="rId80"/>
    <p:sldId id="448" r:id="rId81"/>
    <p:sldId id="505" r:id="rId82"/>
    <p:sldId id="445" r:id="rId83"/>
    <p:sldId id="506" r:id="rId84"/>
    <p:sldId id="446" r:id="rId85"/>
    <p:sldId id="507" r:id="rId86"/>
    <p:sldId id="447" r:id="rId87"/>
    <p:sldId id="508" r:id="rId88"/>
    <p:sldId id="509" r:id="rId89"/>
    <p:sldId id="510" r:id="rId90"/>
    <p:sldId id="449" r:id="rId91"/>
    <p:sldId id="513" r:id="rId92"/>
    <p:sldId id="553" r:id="rId93"/>
    <p:sldId id="351" r:id="rId94"/>
    <p:sldId id="521" r:id="rId95"/>
    <p:sldId id="522" r:id="rId96"/>
    <p:sldId id="450" r:id="rId97"/>
    <p:sldId id="514" r:id="rId98"/>
    <p:sldId id="451" r:id="rId99"/>
    <p:sldId id="516" r:id="rId100"/>
    <p:sldId id="452" r:id="rId101"/>
    <p:sldId id="517" r:id="rId102"/>
    <p:sldId id="518" r:id="rId103"/>
    <p:sldId id="519" r:id="rId104"/>
    <p:sldId id="524" r:id="rId105"/>
    <p:sldId id="526" r:id="rId106"/>
    <p:sldId id="525" r:id="rId107"/>
    <p:sldId id="527" r:id="rId108"/>
    <p:sldId id="352" r:id="rId109"/>
    <p:sldId id="554" r:id="rId110"/>
    <p:sldId id="528" r:id="rId111"/>
    <p:sldId id="531" r:id="rId112"/>
    <p:sldId id="454" r:id="rId113"/>
    <p:sldId id="515" r:id="rId114"/>
    <p:sldId id="455" r:id="rId115"/>
    <p:sldId id="535" r:id="rId116"/>
    <p:sldId id="456" r:id="rId117"/>
    <p:sldId id="540" r:id="rId118"/>
    <p:sldId id="458" r:id="rId119"/>
    <p:sldId id="543" r:id="rId120"/>
    <p:sldId id="533" r:id="rId121"/>
    <p:sldId id="542" r:id="rId122"/>
    <p:sldId id="529" r:id="rId123"/>
    <p:sldId id="530" r:id="rId124"/>
    <p:sldId id="353" r:id="rId125"/>
    <p:sldId id="375" r:id="rId126"/>
    <p:sldId id="376" r:id="rId127"/>
    <p:sldId id="555" r:id="rId128"/>
    <p:sldId id="419" r:id="rId129"/>
    <p:sldId id="377" r:id="rId130"/>
    <p:sldId id="378" r:id="rId131"/>
    <p:sldId id="421" r:id="rId132"/>
    <p:sldId id="382" r:id="rId133"/>
    <p:sldId id="379" r:id="rId134"/>
    <p:sldId id="380" r:id="rId135"/>
    <p:sldId id="381" r:id="rId136"/>
    <p:sldId id="390" r:id="rId137"/>
    <p:sldId id="391" r:id="rId138"/>
    <p:sldId id="388" r:id="rId139"/>
    <p:sldId id="420" r:id="rId140"/>
    <p:sldId id="354" r:id="rId141"/>
    <p:sldId id="355" r:id="rId142"/>
    <p:sldId id="356" r:id="rId1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09" autoAdjust="0"/>
    <p:restoredTop sz="65531" autoAdjust="0"/>
  </p:normalViewPr>
  <p:slideViewPr>
    <p:cSldViewPr snapToGrid="0" snapToObjects="1">
      <p:cViewPr varScale="1">
        <p:scale>
          <a:sx n="71" d="100"/>
          <a:sy n="71" d="100"/>
        </p:scale>
        <p:origin x="-2676" y="-102"/>
      </p:cViewPr>
      <p:guideLst>
        <p:guide orient="horz" pos="2160"/>
        <p:guide pos="288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0BE721-189A-48AD-95F6-070AC1861B55}" type="datetimeFigureOut">
              <a:rPr lang="en-US"/>
              <a:pPr>
                <a:defRPr/>
              </a:pPr>
              <a:t>12-Oct-18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088F57B-6717-4775-B66F-4AFB743CA85B}" type="slidenum">
              <a:rPr lang="en-US"/>
              <a:pPr>
                <a:defRPr/>
              </a:pPr>
              <a:t>‹#›</a:t>
            </a:fld>
            <a:endParaRPr lang="en-US"/>
          </a:p>
        </p:txBody>
      </p:sp>
    </p:spTree>
    <p:extLst>
      <p:ext uri="{BB962C8B-B14F-4D97-AF65-F5344CB8AC3E}">
        <p14:creationId xmlns:p14="http://schemas.microsoft.com/office/powerpoint/2010/main" val="384270473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3" Type="http://schemas.openxmlformats.org/officeDocument/2006/relationships/hyperlink" Target="https://www.epoolice.eu/" TargetMode="External"/><Relationship Id="rId2" Type="http://schemas.openxmlformats.org/officeDocument/2006/relationships/slide" Target="../slides/slide130.xml"/><Relationship Id="rId1" Type="http://schemas.openxmlformats.org/officeDocument/2006/relationships/notesMaster" Target="../notesMasters/notesMaster1.xml"/><Relationship Id="rId4" Type="http://schemas.openxmlformats.org/officeDocument/2006/relationships/hyperlink" Target="http://mandola-project.eu/publications/"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3" Type="http://schemas.openxmlformats.org/officeDocument/2006/relationships/hyperlink" Target="http://curia.europa.eu/juris/liste.jsf?language=en&amp;num=F-46/09" TargetMode="External"/><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pt-PT" dirty="0"/>
          </a:p>
        </p:txBody>
      </p:sp>
      <p:sp>
        <p:nvSpPr>
          <p:cNvPr id="1536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2813447-856A-4230-9037-F2C08599E653}" type="slidenum">
              <a:rPr lang="en-US">
                <a:cs typeface="Arial" charset="0"/>
              </a:rPr>
              <a:pPr fontAlgn="base">
                <a:spcBef>
                  <a:spcPct val="0"/>
                </a:spcBef>
                <a:spcAft>
                  <a:spcPct val="0"/>
                </a:spcAft>
                <a:defRPr/>
              </a:pPr>
              <a:t>1</a:t>
            </a:fld>
            <a:endParaRPr lang="en-US">
              <a:cs typeface="Arial" charset="0"/>
            </a:endParaRPr>
          </a:p>
        </p:txBody>
      </p:sp>
    </p:spTree>
    <p:extLst>
      <p:ext uri="{BB962C8B-B14F-4D97-AF65-F5344CB8AC3E}">
        <p14:creationId xmlns:p14="http://schemas.microsoft.com/office/powerpoint/2010/main" val="2814576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O formador deve explicar o</a:t>
            </a:r>
            <a:r>
              <a:rPr lang="pt-PT" baseline="0"/>
              <a:t> termo "dados de conteúdo". Poderá ser útil para o formador focar-se em exemplos de dados de conteúdo para que os participantes sejam capazes de compreender o seu âmbito. É importante que o formador enfatize que os dados de conteúdo são os mais confidenciais a nível de privacidade, pois não são dados anónimos e contém conteúdos de comunicação atuais e/ou mensagens ou informações a serem transmitidas.  Esta definição é relevante para o poder processual da intercetação de dados de conteúdo.</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a:p>
        </p:txBody>
      </p:sp>
    </p:spTree>
    <p:extLst>
      <p:ext uri="{BB962C8B-B14F-4D97-AF65-F5344CB8AC3E}">
        <p14:creationId xmlns:p14="http://schemas.microsoft.com/office/powerpoint/2010/main" val="3063782478"/>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artigo não impõe uma obrigação</a:t>
            </a:r>
            <a:r>
              <a:rPr lang="pt-PT" baseline="0"/>
              <a:t>para o prestador de serviços desenvolver as capacidades técnicas necessárias para permitir a recolha em tempo real de dados de tráfego. Apenas poderá ser obrigado a fazer o que estiver na sua capacidade técnica, esteja ou não essa capacidade técnica a ser utilizada no momento do pedido.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101</a:t>
            </a:fld>
            <a:endParaRPr lang="en-US"/>
          </a:p>
        </p:txBody>
      </p:sp>
    </p:spTree>
    <p:extLst>
      <p:ext uri="{BB962C8B-B14F-4D97-AF65-F5344CB8AC3E}">
        <p14:creationId xmlns:p14="http://schemas.microsoft.com/office/powerpoint/2010/main" val="28552342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§1. A explicação deste elemento é fornecida no próximo slide.</a:t>
            </a: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102</a:t>
            </a:fld>
            <a:endParaRPr lang="en-US">
              <a:cs typeface="Arial" charset="0"/>
            </a:endParaRPr>
          </a:p>
        </p:txBody>
      </p:sp>
    </p:spTree>
    <p:extLst>
      <p:ext uri="{BB962C8B-B14F-4D97-AF65-F5344CB8AC3E}">
        <p14:creationId xmlns:p14="http://schemas.microsoft.com/office/powerpoint/2010/main" val="2173859042"/>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Dadas as </a:t>
            </a:r>
            <a:r>
              <a:rPr lang="pt-PT" baseline="0"/>
              <a:t>preocupações de privacidade associadas à recolha em tempo real de dados de tráfego, é necessário que qualquer exercício de poder, nos termos deste artigo, seja relativo a comunicações especificadas e não forneça poderes de vigilância gerais ou indiscriminados às autoridades competentes.</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103</a:t>
            </a:fld>
            <a:endParaRPr lang="en-US"/>
          </a:p>
        </p:txBody>
      </p:sp>
    </p:spTree>
    <p:extLst>
      <p:ext uri="{BB962C8B-B14F-4D97-AF65-F5344CB8AC3E}">
        <p14:creationId xmlns:p14="http://schemas.microsoft.com/office/powerpoint/2010/main" val="319548927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§2. A explicação deste elemento é fornecida no próximo slide.</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104</a:t>
            </a:fld>
            <a:endParaRPr lang="en-US"/>
          </a:p>
        </p:txBody>
      </p:sp>
    </p:spTree>
    <p:extLst>
      <p:ext uri="{BB962C8B-B14F-4D97-AF65-F5344CB8AC3E}">
        <p14:creationId xmlns:p14="http://schemas.microsoft.com/office/powerpoint/2010/main" val="1394383721"/>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105</a:t>
            </a:fld>
            <a:endParaRPr lang="en-US"/>
          </a:p>
        </p:txBody>
      </p:sp>
    </p:spTree>
    <p:extLst>
      <p:ext uri="{BB962C8B-B14F-4D97-AF65-F5344CB8AC3E}">
        <p14:creationId xmlns:p14="http://schemas.microsoft.com/office/powerpoint/2010/main" val="4099771421"/>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§3. A explicação deste elemento é fornecida no próximo slide.</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106</a:t>
            </a:fld>
            <a:endParaRPr lang="en-US"/>
          </a:p>
        </p:txBody>
      </p:sp>
    </p:spTree>
    <p:extLst>
      <p:ext uri="{BB962C8B-B14F-4D97-AF65-F5344CB8AC3E}">
        <p14:creationId xmlns:p14="http://schemas.microsoft.com/office/powerpoint/2010/main" val="3164104753"/>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É</a:t>
            </a:r>
            <a:r>
              <a:rPr lang="pt-PT" baseline="0"/>
              <a:t> vital que o compromisso de recolha em tempo real de dados de tráfego seja confidencial ou então a medida poderá ser frustrada.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107</a:t>
            </a:fld>
            <a:endParaRPr lang="en-US"/>
          </a:p>
        </p:txBody>
      </p:sp>
    </p:spTree>
    <p:extLst>
      <p:ext uri="{BB962C8B-B14F-4D97-AF65-F5344CB8AC3E}">
        <p14:creationId xmlns:p14="http://schemas.microsoft.com/office/powerpoint/2010/main" val="270048751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eaLnBrk="1" hangingPunct="1">
              <a:spcBef>
                <a:spcPct val="0"/>
              </a:spcBef>
            </a:pPr>
            <a:r>
              <a:rPr lang="pt-PT"/>
              <a:t>Por último, mas não menos importante, o Artigo 21 descreve a interceção de dados de conteúdo. </a:t>
            </a:r>
          </a:p>
          <a:p>
            <a:pPr eaLnBrk="1" hangingPunct="1">
              <a:spcBef>
                <a:spcPct val="0"/>
              </a:spcBef>
            </a:pPr>
            <a:r>
              <a:rPr lang="pt-PT"/>
              <a:t>Além dos dados de tráfego, às vezes, as autoridades policiais podem necessitar de tomar conhecimento do conteúdo real das comunicações entre suspeitos de um crime. Alguns países já têm disposições sobre interceções telefónicas, mas nem todas permitem que as autoridades intercetem especificamente comunicações, exceto por telefone.</a:t>
            </a:r>
          </a:p>
          <a:p>
            <a:pPr eaLnBrk="1" hangingPunct="1">
              <a:spcBef>
                <a:spcPct val="0"/>
              </a:spcBef>
            </a:pPr>
            <a:endParaRPr lang="en-US" dirty="0"/>
          </a:p>
          <a:p>
            <a:pPr eaLnBrk="1" hangingPunct="1">
              <a:spcBef>
                <a:spcPct val="0"/>
              </a:spcBef>
            </a:pPr>
            <a:r>
              <a:rPr lang="pt-PT"/>
              <a:t>É por este motivo que, especificamente no Artigo 21, a Convenção de Budapeste inclui disposições que permitem aos investigadores intercetar e registar as comunicações de dados.</a:t>
            </a:r>
          </a:p>
          <a:p>
            <a:pPr eaLnBrk="1" hangingPunct="1">
              <a:spcBef>
                <a:spcPct val="0"/>
              </a:spcBef>
            </a:pPr>
            <a:endParaRPr lang="en-GB" dirty="0"/>
          </a:p>
          <a:p>
            <a:pPr eaLnBrk="1" hangingPunct="1">
              <a:spcBef>
                <a:spcPct val="0"/>
              </a:spcBef>
            </a:pPr>
            <a:r>
              <a:rPr lang="pt-PT"/>
              <a:t>Além de ser uma ferramenta investigativa muito poderosa, a interceção de comunicações é também uma medida muito intrusiva e só é permitida, pelos termos da Convenção, em relação a uma série de infrações graves a serem determinadas pelas leis nacionais.</a:t>
            </a:r>
          </a:p>
          <a:p>
            <a:pPr eaLnBrk="1" hangingPunct="1">
              <a:spcBef>
                <a:spcPct val="0"/>
              </a:spcBef>
            </a:pPr>
            <a:endParaRPr lang="en-US" dirty="0"/>
          </a:p>
          <a:p>
            <a:r>
              <a:rPr lang="pt-PT"/>
              <a:t>Para </a:t>
            </a:r>
            <a:r>
              <a:rPr lang="pt-PT" baseline="0"/>
              <a:t>garantias adicionais relativamente à vigilância encoberta (incluindo a interceção de dados de conteúdo) que precisam de ser postas em prática na legislação nacional pelas Partes da Convenção Europeia dos Direitos Humanos, consulte uma compilação da jurisprudência relevante do Tribunal Europeu dos Direitos Humanos, desenvolvido com base no Artigo 8 (</a:t>
            </a:r>
            <a:r>
              <a:rPr lang="pt-PT" sz="1200">
                <a:solidFill>
                  <a:schemeClr val="tx1"/>
                </a:solidFill>
                <a:latin typeface="+mn-lt"/>
                <a:ea typeface="+mn-ea"/>
                <a:cs typeface="+mn-cs"/>
              </a:rPr>
              <a:t>direito ao respeito pelo direito privado e familiar</a:t>
            </a:r>
            <a:r>
              <a:rPr lang="pt-PT" sz="1200" baseline="0">
                <a:solidFill>
                  <a:schemeClr val="tx1"/>
                </a:solidFill>
                <a:latin typeface="+mn-lt"/>
                <a:ea typeface="+mn-ea"/>
                <a:cs typeface="+mn-cs"/>
              </a:rPr>
              <a:t> </a:t>
            </a:r>
            <a:r>
              <a:rPr lang="pt-PT" sz="1200">
                <a:solidFill>
                  <a:schemeClr val="tx1"/>
                </a:solidFill>
                <a:latin typeface="+mn-lt"/>
                <a:ea typeface="+mn-ea"/>
                <a:cs typeface="+mn-cs"/>
              </a:rPr>
              <a:t> vida, lar e correspondência</a:t>
            </a:r>
            <a:r>
              <a:rPr lang="pt-PT" baseline="0"/>
              <a:t>): </a:t>
            </a:r>
            <a:r>
              <a:rPr lang="pt-PT"/>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pt-PT"/>
              <a:t>Note-se que o §3 do </a:t>
            </a:r>
            <a:r>
              <a:rPr lang="pt-PT" baseline="0"/>
              <a:t>Artigo 21 impõe às </a:t>
            </a:r>
            <a:r>
              <a:rPr lang="pt-PT" sz="1200">
                <a:solidFill>
                  <a:schemeClr val="tx1"/>
                </a:solidFill>
                <a:latin typeface="+mn-lt"/>
                <a:ea typeface="+mn-ea"/>
                <a:cs typeface="+mn-cs"/>
              </a:rPr>
              <a:t>Partes a adoção de medidas legislativas e outras que possam ser necessárias para obrigar os prestadores de serviços a manterem confidencial o facto da execução de qualquer poder previsto neste artigo e qualquer informação relacionada.</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108</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a:t>Este slide exibe o texto completo do Artigo 21,</a:t>
            </a:r>
            <a:r>
              <a:rPr lang="pt-PT" baseline="0"/>
              <a:t> </a:t>
            </a:r>
            <a:r>
              <a:rPr lang="pt-PT" u="none" baseline="0">
                <a:solidFill>
                  <a:srgbClr val="FF0000"/>
                </a:solidFill>
              </a:rPr>
              <a:t>§1.</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109</a:t>
            </a:fld>
            <a:endParaRPr lang="en-US">
              <a:cs typeface="Arial" charset="0"/>
            </a:endParaRPr>
          </a:p>
        </p:txBody>
      </p:sp>
    </p:spTree>
    <p:extLst>
      <p:ext uri="{BB962C8B-B14F-4D97-AF65-F5344CB8AC3E}">
        <p14:creationId xmlns:p14="http://schemas.microsoft.com/office/powerpoint/2010/main" val="712137316"/>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a:t>Este slide exibe o texto completo do Artigo 21,</a:t>
            </a:r>
            <a:r>
              <a:rPr lang="pt-PT" baseline="0"/>
              <a:t> </a:t>
            </a:r>
            <a:r>
              <a:rPr lang="pt-PT" u="none" baseline="0">
                <a:solidFill>
                  <a:srgbClr val="FF0000"/>
                </a:solidFill>
              </a:rPr>
              <a:t>§2.</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110</a:t>
            </a:fld>
            <a:endParaRPr lang="en-US">
              <a:cs typeface="Arial" charset="0"/>
            </a:endParaRPr>
          </a:p>
        </p:txBody>
      </p:sp>
    </p:spTree>
    <p:extLst>
      <p:ext uri="{BB962C8B-B14F-4D97-AF65-F5344CB8AC3E}">
        <p14:creationId xmlns:p14="http://schemas.microsoft.com/office/powerpoint/2010/main" val="30000974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55000" lnSpcReduction="20000"/>
          </a:bodyPr>
          <a:lstStyle/>
          <a:p>
            <a:pPr eaLnBrk="1" fontAlgn="auto" hangingPunct="1">
              <a:spcBef>
                <a:spcPts val="0"/>
              </a:spcBef>
              <a:spcAft>
                <a:spcPts val="0"/>
              </a:spcAft>
              <a:defRPr/>
            </a:pPr>
            <a:r>
              <a:rPr lang="pt-PT"/>
              <a:t>Os artigos 16 e 17 descrevem a preservação acelerada de dados informáticos e a preservação e divulgação aceleradas dos mesmos. Ambas as disposições são muito inovadoras e extremamente significativas.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pt-PT"/>
              <a:t>Peças tradicionais de provas irão permanecer no local do crime, eventualmente, durante um longo período de tempo, mas os dados digitais - evidências eletrónicas - são muito voláteis e podem desaparecer muito rapidamente: uma vez perdidos ou destruídos, será difícil recuperá-los.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pt-PT" i="0"/>
              <a:t>Os dados de tráfego, por exemplo, são muito úteis para identificar o autor de um crime. Mas este tipo de informação não está sistematicamente disponível.</a:t>
            </a:r>
            <a:r>
              <a:rPr lang="pt-PT" i="0" baseline="0"/>
              <a:t> P</a:t>
            </a:r>
            <a:r>
              <a:rPr lang="pt-PT" i="0"/>
              <a:t>or conseguinte, garantir </a:t>
            </a:r>
            <a:r>
              <a:rPr lang="pt-PT" i="0" baseline="0"/>
              <a:t>a sua preservação implica a existência de</a:t>
            </a:r>
            <a:r>
              <a:rPr lang="pt-PT" i="0"/>
              <a:t> um instrumento jurídico que permita aos agentes policiais pedir a preservação de tais informações voláteis e comunicá-las a outros serviços.</a:t>
            </a:r>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pt-PT" i="1"/>
              <a:t>  Alguns países implementaram a legislação de retenção de dados. Fora da Europa, a maioria dos municípios ainda não implementou tal legislação. </a:t>
            </a:r>
            <a:r>
              <a:rPr lang="pt-PT" b="0" i="1" u="none">
                <a:solidFill>
                  <a:srgbClr val="FF0000"/>
                </a:solidFill>
              </a:rPr>
              <a:t>Dentro da União Europeia, algumas legislações nacionais de retenção de </a:t>
            </a:r>
            <a:r>
              <a:rPr lang="pt-PT" b="0" i="1" u="none" baseline="0">
                <a:solidFill>
                  <a:srgbClr val="FF0000"/>
                </a:solidFill>
              </a:rPr>
              <a:t>dados foram declaradas contrárias à constituição local devido à falta de garantias apropriadas (por ex. Na Alemanha e na Eslovénia), e a própria diretiva de retenção de dados da UE</a:t>
            </a:r>
            <a:r>
              <a:rPr lang="pt-PT" b="0" i="1" u="none">
                <a:solidFill>
                  <a:srgbClr val="FF0000"/>
                </a:solidFill>
              </a:rPr>
              <a:t> foi considerada desproporcional pelo Tribunal Europeu de Justiça (devido a um âmbito demasiado vasto e à falta de garantias) e, por conseguinte, contrário à </a:t>
            </a:r>
            <a:r>
              <a:rPr lang="pt-PT" b="0" i="1" u="none" baseline="0">
                <a:solidFill>
                  <a:srgbClr val="FF0000"/>
                </a:solidFill>
              </a:rPr>
              <a:t>Carta dos Direitos Fundamentais da União Europeia e à Convenção Europeia dos Direitos Humanos</a:t>
            </a:r>
            <a:r>
              <a:rPr lang="pt-PT" b="0" i="1" u="none">
                <a:solidFill>
                  <a:srgbClr val="FF0000"/>
                </a:solidFill>
              </a:rPr>
              <a:t> (</a:t>
            </a:r>
            <a:r>
              <a:rPr lang="pt-PT" sz="1200" b="0" i="1" u="none">
                <a:solidFill>
                  <a:srgbClr val="FF0000"/>
                </a:solidFill>
                <a:latin typeface="+mn-lt"/>
                <a:ea typeface="+mn-ea"/>
                <a:cs typeface="+mn-cs"/>
              </a:rPr>
              <a:t>acórdão do Tribunal de Justiça de 8 de abril de 2014, processos apensos C-293/12 e C-594/12, </a:t>
            </a:r>
            <a:r>
              <a:rPr lang="pt-PT" sz="1200" b="0" i="1" u="none" baseline="0">
                <a:solidFill>
                  <a:srgbClr val="FF0000"/>
                </a:solidFill>
                <a:latin typeface="+mn-lt"/>
                <a:ea typeface="+mn-ea"/>
                <a:cs typeface="+mn-cs"/>
              </a:rPr>
              <a:t>c</a:t>
            </a:r>
            <a:r>
              <a:rPr lang="pt-PT" sz="1200" b="0" i="1" u="none">
                <a:solidFill>
                  <a:srgbClr val="FF0000"/>
                </a:solidFill>
                <a:latin typeface="+mn-lt"/>
                <a:ea typeface="+mn-ea"/>
                <a:cs typeface="+mn-cs"/>
              </a:rPr>
              <a:t>aso "digital Rights Ireland Ltd“).</a:t>
            </a:r>
            <a:r>
              <a:rPr lang="pt-PT" b="0" i="1" u="none">
                <a:solidFill>
                  <a:srgbClr val="FF0000"/>
                </a:solidFill>
              </a:rPr>
              <a:t> Esta</a:t>
            </a:r>
            <a:r>
              <a:rPr lang="pt-PT" b="0" i="1" u="none" baseline="0">
                <a:solidFill>
                  <a:srgbClr val="FF0000"/>
                </a:solidFill>
              </a:rPr>
              <a:t> situação fornece uma primeira descrição geral da importância do Artigo 15 da Convenção de Budapeste sobre condições e garantias, que será considerada na Parte II</a:t>
            </a:r>
            <a:r>
              <a:rPr lang="pt-PT" b="0" i="1" u="none">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pt-PT"/>
              <a:t>A Convenção de Budapeste </a:t>
            </a:r>
            <a:r>
              <a:rPr lang="pt-PT" sz="1200">
                <a:solidFill>
                  <a:schemeClr val="tx1"/>
                </a:solidFill>
                <a:latin typeface="+mn-lt"/>
                <a:ea typeface="+mn-ea"/>
                <a:cs typeface="+mn-cs"/>
              </a:rPr>
              <a:t>não possui uma disposição de retenção de dados. Os artigos 16 e 17 referem-se a dados específicos necessários numa investigação ou procedimento específico. O não aplicação </a:t>
            </a:r>
            <a:r>
              <a:rPr lang="pt-PT" sz="1200" baseline="0">
                <a:solidFill>
                  <a:schemeClr val="tx1"/>
                </a:solidFill>
                <a:latin typeface="+mn-lt"/>
                <a:ea typeface="+mn-ea"/>
                <a:cs typeface="+mn-cs"/>
              </a:rPr>
              <a:t>à recolha e retenção em tempo real de dados de tráfego futuros ou acesso em tempo real a dados de conteúdo.</a:t>
            </a:r>
            <a:r>
              <a:rPr lang="pt-PT" sz="1200">
                <a:solidFill>
                  <a:schemeClr val="tx1"/>
                </a:solidFill>
                <a:latin typeface="+mn-lt"/>
                <a:ea typeface="+mn-ea"/>
                <a:cs typeface="+mn-cs"/>
              </a:rPr>
              <a:t> Estes artigos organizam</a:t>
            </a:r>
            <a:r>
              <a:rPr lang="pt-PT"/>
              <a:t> “preservação acelerada” como uma medida provisória imediata para manter evidências e dar tempo para obter ordens judiciais para a apreensão ou divulgação dos dados. O artigo 16 refere-se a dados de tráfego e dados de conteúdo. O artigo 17 refere-se mais especificamente aos dados de tráfego.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pt-PT"/>
              <a:t>Notas</a:t>
            </a:r>
            <a:r>
              <a:rPr lang="pt-PT" baseline="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pt-PT" baseline="0"/>
              <a:t>A</a:t>
            </a:r>
            <a:r>
              <a:rPr lang="pt-PT"/>
              <a:t> distinção </a:t>
            </a:r>
            <a:r>
              <a:rPr lang="pt-PT" baseline="0"/>
              <a:t>entre dados de tráfego e dados de conteúdo é justificada pelo facto dos dados de conteúdo serem mais confidenciais;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pt-PT" baseline="0"/>
              <a:t>As</a:t>
            </a:r>
            <a:r>
              <a:rPr lang="pt-PT"/>
              <a:t> Partes da Convenção podem ir além dos níveis mínimos descritos aqui.</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12</a:t>
            </a:fld>
            <a:endParaRPr lang="en-US" altLang="en-US">
              <a:cs typeface="Arial" charset="0"/>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21, </a:t>
            </a:r>
            <a:r>
              <a:rPr lang="pt-PT" baseline="0"/>
              <a:t> </a:t>
            </a:r>
            <a:r>
              <a:rPr lang="pt-PT" u="none" baseline="0">
                <a:solidFill>
                  <a:srgbClr val="FF0000"/>
                </a:solidFill>
              </a:rPr>
              <a:t>§3 e §4.</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111</a:t>
            </a:fld>
            <a:endParaRPr lang="en-US"/>
          </a:p>
        </p:txBody>
      </p:sp>
    </p:spTree>
    <p:extLst>
      <p:ext uri="{BB962C8B-B14F-4D97-AF65-F5344CB8AC3E}">
        <p14:creationId xmlns:p14="http://schemas.microsoft.com/office/powerpoint/2010/main" val="2127974450"/>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§1. A explicação deste elemento é fornecida no próximo slide.</a:t>
            </a: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112</a:t>
            </a:fld>
            <a:endParaRPr lang="en-US">
              <a:cs typeface="Arial" charset="0"/>
            </a:endParaRPr>
          </a:p>
        </p:txBody>
      </p:sp>
    </p:spTree>
    <p:extLst>
      <p:ext uri="{BB962C8B-B14F-4D97-AF65-F5344CB8AC3E}">
        <p14:creationId xmlns:p14="http://schemas.microsoft.com/office/powerpoint/2010/main" val="2422387725"/>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Convenção de</a:t>
            </a:r>
            <a:r>
              <a:rPr lang="pt-PT" baseline="0"/>
              <a:t> Budapeste utiliza o termo “autoridades competentes” para fornecer um certo nível de flexibilidade às partes para capacitar as autoridades competentes, dependendo dos seus sistemas legais.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113</a:t>
            </a:fld>
            <a:endParaRPr lang="en-US"/>
          </a:p>
        </p:txBody>
      </p:sp>
    </p:spTree>
    <p:extLst>
      <p:ext uri="{BB962C8B-B14F-4D97-AF65-F5344CB8AC3E}">
        <p14:creationId xmlns:p14="http://schemas.microsoft.com/office/powerpoint/2010/main" val="4152430"/>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§1. A explicação deste elemento é fornecida no próximo slide.</a:t>
            </a: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114</a:t>
            </a:fld>
            <a:endParaRPr lang="en-US">
              <a:cs typeface="Arial" charset="0"/>
            </a:endParaRPr>
          </a:p>
        </p:txBody>
      </p:sp>
    </p:spTree>
    <p:extLst>
      <p:ext uri="{BB962C8B-B14F-4D97-AF65-F5344CB8AC3E}">
        <p14:creationId xmlns:p14="http://schemas.microsoft.com/office/powerpoint/2010/main" val="1537690554"/>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As autoridades policias </a:t>
            </a:r>
            <a:r>
              <a:rPr lang="pt-PT" baseline="0"/>
              <a:t>podem utilizar diretamente meios técnicos para intercetar dados de conteúdo. A Convenção de Budapeste é tecnologicamente neutra a este respeito, e as partes são livres de legislar sobre medidas técnicas específicas que podem ser utilizadas para intercetar tais dados de conteúdo. As autoridades competentes também podem obrigar um prestador de serviços a prestar assistência, inclusive cooperar e ajustar as autoridades competentes a realizar este poder.</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115</a:t>
            </a:fld>
            <a:endParaRPr lang="en-US"/>
          </a:p>
        </p:txBody>
      </p:sp>
    </p:spTree>
    <p:extLst>
      <p:ext uri="{BB962C8B-B14F-4D97-AF65-F5344CB8AC3E}">
        <p14:creationId xmlns:p14="http://schemas.microsoft.com/office/powerpoint/2010/main" val="3728060135"/>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§1. A explicação deste elemento é fornecida no próximo slide.</a:t>
            </a: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116</a:t>
            </a:fld>
            <a:endParaRPr lang="en-US">
              <a:cs typeface="Arial" charset="0"/>
            </a:endParaRPr>
          </a:p>
        </p:txBody>
      </p:sp>
    </p:spTree>
    <p:extLst>
      <p:ext uri="{BB962C8B-B14F-4D97-AF65-F5344CB8AC3E}">
        <p14:creationId xmlns:p14="http://schemas.microsoft.com/office/powerpoint/2010/main" val="2402423663"/>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artigo não impõe uma obrigação</a:t>
            </a:r>
            <a:r>
              <a:rPr lang="pt-PT" baseline="0"/>
              <a:t>para o prestador de serviços desenvolver as capacidades técnicas necessárias para permitir a realização da interceção de dados de conteúdo. Apenas poderá ser obrigado a fazer o que estiver na sua capacidade técnica, esteja ou não essa capacidade técnica a ser utilizada no momento do pedido.</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117</a:t>
            </a:fld>
            <a:endParaRPr lang="en-US"/>
          </a:p>
        </p:txBody>
      </p:sp>
    </p:spTree>
    <p:extLst>
      <p:ext uri="{BB962C8B-B14F-4D97-AF65-F5344CB8AC3E}">
        <p14:creationId xmlns:p14="http://schemas.microsoft.com/office/powerpoint/2010/main" val="600569223"/>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§1. A explicação deste elemento é fornecida no próximo slide.</a:t>
            </a: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118</a:t>
            </a:fld>
            <a:endParaRPr lang="en-US">
              <a:cs typeface="Arial" charset="0"/>
            </a:endParaRPr>
          </a:p>
        </p:txBody>
      </p:sp>
    </p:spTree>
    <p:extLst>
      <p:ext uri="{BB962C8B-B14F-4D97-AF65-F5344CB8AC3E}">
        <p14:creationId xmlns:p14="http://schemas.microsoft.com/office/powerpoint/2010/main" val="22602297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Dadas as </a:t>
            </a:r>
            <a:r>
              <a:rPr lang="pt-PT" baseline="0"/>
              <a:t>preocupações graves de privacidade associadas com a interceção de dados de conteúdo, é necessário que qualquer exercício de poder, nos termos deste artigo, seja relativo a comunicações especificadas e não forneça poderes de vigilância gerais ou indiscriminados às autoridades competentes.</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119</a:t>
            </a:fld>
            <a:endParaRPr lang="en-US"/>
          </a:p>
        </p:txBody>
      </p:sp>
    </p:spTree>
    <p:extLst>
      <p:ext uri="{BB962C8B-B14F-4D97-AF65-F5344CB8AC3E}">
        <p14:creationId xmlns:p14="http://schemas.microsoft.com/office/powerpoint/2010/main" val="2985609134"/>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§2. A explicação deste elemento é fornecida no próximo slide.</a:t>
            </a:r>
          </a:p>
          <a:p>
            <a:endParaRPr lang="en-US" dirty="0"/>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120</a:t>
            </a:fld>
            <a:endParaRPr lang="en-US">
              <a:cs typeface="Arial" charset="0"/>
            </a:endParaRPr>
          </a:p>
        </p:txBody>
      </p:sp>
    </p:spTree>
    <p:extLst>
      <p:ext uri="{BB962C8B-B14F-4D97-AF65-F5344CB8AC3E}">
        <p14:creationId xmlns:p14="http://schemas.microsoft.com/office/powerpoint/2010/main" val="1092873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pt-PT" sz="1200">
                <a:solidFill>
                  <a:schemeClr val="tx1"/>
                </a:solidFill>
                <a:latin typeface="+mn-lt"/>
                <a:ea typeface="+mn-ea"/>
                <a:cs typeface="+mn-cs"/>
              </a:rPr>
              <a:t>O artigo 16 apresenta "preservação acelerada" como uma medida provisória imediata para manter evidências e dar tempo para obter ordens judiciais para a apreensão ou divulgação dos dados. Estes podem ser dados de tráfego ou dados de conteúdo. </a:t>
            </a:r>
            <a:r>
              <a:rPr lang="pt-PT"/>
              <a:t>Este slide exibe o texto completo do Artigo 16,</a:t>
            </a:r>
            <a:r>
              <a:rPr lang="pt-PT" baseline="0"/>
              <a:t> </a:t>
            </a:r>
            <a:r>
              <a:rPr lang="pt-PT" u="none" baseline="0">
                <a:solidFill>
                  <a:srgbClr val="FF0000"/>
                </a:solidFill>
              </a:rPr>
              <a:t>§1.</a:t>
            </a:r>
          </a:p>
          <a:p>
            <a:pPr marL="0" marR="0" indent="0" algn="l" defTabSz="4572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a:t>
            </a:fld>
            <a:endParaRPr lang="en-US"/>
          </a:p>
        </p:txBody>
      </p:sp>
    </p:spTree>
    <p:extLst>
      <p:ext uri="{BB962C8B-B14F-4D97-AF65-F5344CB8AC3E}">
        <p14:creationId xmlns:p14="http://schemas.microsoft.com/office/powerpoint/2010/main" val="407474347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121</a:t>
            </a:fld>
            <a:endParaRPr lang="en-US"/>
          </a:p>
        </p:txBody>
      </p:sp>
    </p:spTree>
    <p:extLst>
      <p:ext uri="{BB962C8B-B14F-4D97-AF65-F5344CB8AC3E}">
        <p14:creationId xmlns:p14="http://schemas.microsoft.com/office/powerpoint/2010/main" val="2198499874"/>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21, </a:t>
            </a:r>
            <a:r>
              <a:rPr lang="pt-PT" u="none" baseline="0">
                <a:solidFill>
                  <a:srgbClr val="FF0000"/>
                </a:solidFill>
              </a:rPr>
              <a:t>§3. A explicação deste elemento é fornecida no próximo slide.</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122</a:t>
            </a:fld>
            <a:endParaRPr lang="en-US"/>
          </a:p>
        </p:txBody>
      </p:sp>
    </p:spTree>
    <p:extLst>
      <p:ext uri="{BB962C8B-B14F-4D97-AF65-F5344CB8AC3E}">
        <p14:creationId xmlns:p14="http://schemas.microsoft.com/office/powerpoint/2010/main" val="2379992307"/>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É</a:t>
            </a:r>
            <a:r>
              <a:rPr lang="pt-PT" baseline="0"/>
              <a:t> vital que o compromisso de interceção de dados de conteúdo seja confidencial ou então a medida poderá ser frustrada.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123</a:t>
            </a:fld>
            <a:endParaRPr lang="en-US"/>
          </a:p>
        </p:txBody>
      </p:sp>
    </p:spTree>
    <p:extLst>
      <p:ext uri="{BB962C8B-B14F-4D97-AF65-F5344CB8AC3E}">
        <p14:creationId xmlns:p14="http://schemas.microsoft.com/office/powerpoint/2010/main" val="2192495223"/>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O formador deve dar aos participantes a oportunidade de fazer quaisquer perguntas que possam ter em relação à Parte Um da aula.</a:t>
            </a:r>
          </a:p>
          <a:p>
            <a:pPr eaLnBrk="1" hangingPunct="1">
              <a:spcBef>
                <a:spcPct val="0"/>
              </a:spcBef>
            </a:pPr>
            <a:endParaRPr lang="en-GB" dirty="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124</a:t>
            </a:fld>
            <a:endParaRPr lang="en-GB">
              <a:cs typeface="Arial" charset="0"/>
            </a:endParaRPr>
          </a:p>
        </p:txBody>
      </p:sp>
    </p:spTree>
    <p:extLst>
      <p:ext uri="{BB962C8B-B14F-4D97-AF65-F5344CB8AC3E}">
        <p14:creationId xmlns:p14="http://schemas.microsoft.com/office/powerpoint/2010/main" val="926291540"/>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A preservação dos direitos fundamentais é de extrema importância </a:t>
            </a:r>
            <a:r>
              <a:rPr lang="pt-PT" baseline="0"/>
              <a:t>no combate ao cibercrime. De facto, os poderes de investigação que permitem o julgamento de criminosos também são instrumentos suscetíveis de limitar drasticamente as liberdades dos cidadãos. Por conseguinte, a preservação do estado de direito implica submeter os poderes e procedimentos previstos na Secção II da Convenção de Budapeste a condições e garantias que permitam a observância dos direitos e liberdades fundamentais.</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125</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pt-PT"/>
              <a:t>As condições e garantias são impostas pelo Artigo 15. Além disso, cada </a:t>
            </a:r>
            <a:r>
              <a:rPr lang="pt-PT" baseline="0"/>
              <a:t>artigo subsequente que regula as medidas processuais (</a:t>
            </a:r>
            <a:r>
              <a:rPr lang="pt-PT"/>
              <a:t>Artigos </a:t>
            </a:r>
            <a:r>
              <a:rPr lang="pt-PT" baseline="0"/>
              <a:t>16 a 21) contém um parágrafo que recorda que os poderes e procedimentos referidos nesse artigo devem estar sujeitos ao </a:t>
            </a:r>
            <a:r>
              <a:rPr lang="pt-PT"/>
              <a:t>Artigo 15.  </a:t>
            </a:r>
          </a:p>
          <a:p>
            <a:pPr eaLnBrk="1" hangingPunct="1">
              <a:spcBef>
                <a:spcPct val="0"/>
              </a:spcBef>
            </a:pPr>
            <a:endParaRPr lang="en-GB" dirty="0"/>
          </a:p>
          <a:p>
            <a:pPr eaLnBrk="1" hangingPunct="1">
              <a:spcBef>
                <a:spcPct val="0"/>
              </a:spcBef>
            </a:pPr>
            <a:r>
              <a:rPr lang="pt-PT"/>
              <a:t>1 - Conforme</a:t>
            </a:r>
            <a:r>
              <a:rPr lang="pt-PT" baseline="0"/>
              <a:t> explicado anteriormente, o Ar</a:t>
            </a:r>
            <a:r>
              <a:rPr lang="pt-PT"/>
              <a:t>tigo 15 é extremamente importante uma vez que relembra</a:t>
            </a:r>
            <a:r>
              <a:rPr lang="pt-PT" baseline="0"/>
              <a:t> que o combate contra o cibercrime não pode ser prejudicial na proteção dos direitos humanos e liberdades. Por conseguinte, o estabelecimento, a implementação e a aplicação de regras processuais devem ser acompanhados de garantias adequadas, que devem ser previstas pela legislação nacional. </a:t>
            </a:r>
          </a:p>
          <a:p>
            <a:pPr eaLnBrk="1" hangingPunct="1">
              <a:spcBef>
                <a:spcPct val="0"/>
              </a:spcBef>
            </a:pPr>
            <a:endParaRPr lang="en-GB" i="0" baseline="0" dirty="0"/>
          </a:p>
          <a:p>
            <a:pPr eaLnBrk="1" hangingPunct="1">
              <a:spcBef>
                <a:spcPct val="0"/>
              </a:spcBef>
            </a:pPr>
            <a:r>
              <a:rPr lang="pt-PT" i="1" baseline="0"/>
              <a:t>Esta primeira frase contém dois princípios importantes. </a:t>
            </a:r>
          </a:p>
          <a:p>
            <a:pPr eaLnBrk="1" hangingPunct="1">
              <a:spcBef>
                <a:spcPct val="0"/>
              </a:spcBef>
            </a:pPr>
            <a:endParaRPr lang="en-GB" i="1" baseline="0" dirty="0"/>
          </a:p>
          <a:p>
            <a:pPr algn="just" eaLnBrk="1" hangingPunct="1">
              <a:spcBef>
                <a:spcPct val="0"/>
              </a:spcBef>
            </a:pPr>
            <a:r>
              <a:rPr lang="pt-PT" i="0" baseline="0"/>
              <a:t>A primeira é que a </a:t>
            </a:r>
            <a:r>
              <a:rPr lang="pt-PT" b="1" i="0" baseline="0"/>
              <a:t>preservação dos direitos humanos</a:t>
            </a:r>
            <a:r>
              <a:rPr lang="pt-PT" i="0" baseline="0"/>
              <a:t> é um processo interativo que deve ser assegurado tendo em conta todas as circunstâncias precisas. Por esta razão, a determinação de salvaguardas apropriadas deve ser feita em cada etapa da vida útil de uma regra processual: </a:t>
            </a:r>
            <a:r>
              <a:rPr lang="pt-PT" b="1" i="1" baseline="0"/>
              <a:t>o seu estabelecimento</a:t>
            </a:r>
            <a:r>
              <a:rPr lang="pt-PT" baseline="0"/>
              <a:t> </a:t>
            </a:r>
            <a:r>
              <a:rPr lang="pt-PT" i="0" baseline="0"/>
              <a:t>(ou seja, a sua incorporação na legislação nacional), a </a:t>
            </a:r>
            <a:r>
              <a:rPr lang="pt-PT" b="1" i="1" baseline="0">
                <a:solidFill>
                  <a:srgbClr val="FF0000"/>
                </a:solidFill>
              </a:rPr>
              <a:t>sua implementação</a:t>
            </a:r>
            <a:r>
              <a:rPr lang="pt-PT" i="1" baseline="0">
                <a:solidFill>
                  <a:srgbClr val="FF0000"/>
                </a:solidFill>
              </a:rPr>
              <a:t> </a:t>
            </a:r>
            <a:r>
              <a:rPr lang="pt-PT" b="0" i="1" baseline="0">
                <a:solidFill>
                  <a:srgbClr val="FF0000"/>
                </a:solidFill>
              </a:rPr>
              <a:t>(ou seja, a organização interna de modo a permitir que o poder ou o procedimento ocorra) </a:t>
            </a:r>
            <a:r>
              <a:rPr lang="pt-PT" b="1" i="1" baseline="0">
                <a:solidFill>
                  <a:srgbClr val="FF0000"/>
                </a:solidFill>
              </a:rPr>
              <a:t> e</a:t>
            </a:r>
            <a:r>
              <a:rPr lang="pt-PT" b="0" i="1" baseline="0">
                <a:solidFill>
                  <a:srgbClr val="FF0000"/>
                </a:solidFill>
              </a:rPr>
              <a:t>posteriormente, a</a:t>
            </a:r>
            <a:r>
              <a:rPr lang="pt-PT" i="1" baseline="0">
                <a:solidFill>
                  <a:srgbClr val="FF0000"/>
                </a:solidFill>
              </a:rPr>
              <a:t> </a:t>
            </a:r>
            <a:r>
              <a:rPr lang="pt-PT" b="1" i="1" baseline="0">
                <a:solidFill>
                  <a:srgbClr val="FF0000"/>
                </a:solidFill>
              </a:rPr>
              <a:t>sua aplicação</a:t>
            </a:r>
            <a:r>
              <a:rPr lang="pt-PT" i="1" baseline="0">
                <a:solidFill>
                  <a:srgbClr val="FF0000"/>
                </a:solidFill>
              </a:rPr>
              <a:t> </a:t>
            </a:r>
            <a:r>
              <a:rPr lang="pt-PT" b="0" i="1" baseline="0">
                <a:solidFill>
                  <a:srgbClr val="FF0000"/>
                </a:solidFill>
              </a:rPr>
              <a:t>(ou seja, a sua aplicação concreta num determinado caso específico)</a:t>
            </a:r>
            <a:r>
              <a:rPr lang="pt-PT" b="0" i="0" baseline="0"/>
              <a:t>. </a:t>
            </a:r>
            <a:r>
              <a:rPr lang="pt-PT" i="0" baseline="0"/>
              <a:t>A antecipação é, além disso, uma ação particularmente importante que permite a preservação dos direitos humanos "por projeto" - quando apropriado - o que significa basicamente que, se uma garantia foi concebida para ser incluída num determinado procedimento no momento em que este procedimento foi definido, a garantia será totalmente compatível com a aplicação desse procedimento, o que permitirá poupar esforços na aplicação da garantia e assegurar a correta aplicação da garantia em benefício da proteção dos direitos fundamentais.</a:t>
            </a:r>
          </a:p>
          <a:p>
            <a:pPr algn="just" eaLnBrk="1" hangingPunct="1">
              <a:spcBef>
                <a:spcPct val="0"/>
              </a:spcBef>
            </a:pPr>
            <a:r>
              <a:rPr lang="pt-PT" i="0" baseline="0"/>
              <a:t>	</a:t>
            </a:r>
          </a:p>
          <a:p>
            <a:pPr algn="just" eaLnBrk="1" hangingPunct="1">
              <a:spcBef>
                <a:spcPct val="0"/>
              </a:spcBef>
            </a:pPr>
            <a:r>
              <a:rPr lang="pt-PT" i="0" baseline="0"/>
              <a:t>O segundo é o princípio da </a:t>
            </a:r>
            <a:r>
              <a:rPr lang="pt-PT" b="1" i="0" baseline="0"/>
              <a:t>base legal</a:t>
            </a:r>
            <a:r>
              <a:rPr lang="pt-PT" i="0" baseline="0"/>
              <a:t>. As garantias devem ser previstas pela legislação nacional, o que permite tanto a sua eficácia e o conhecimento público (graças ao qual o cidadão poderá conhecer os seus direitos e obrigações). No entanto, a noção de "Legislação nacional" é aqui entendida no seu </a:t>
            </a:r>
            <a:r>
              <a:rPr lang="pt-PT" b="1" i="0" baseline="0"/>
              <a:t>sentido substantivo</a:t>
            </a:r>
            <a:r>
              <a:rPr lang="pt-PT" i="0" baseline="0"/>
              <a:t> e refere-se a atos legislativos, mas também a regras constitucionais e outras fontes legais como jurisprudência constante (fonte: relatório explicativo da Convenção sobre Cibercrime, que corresponde à posição do Tribunal Europeu do Conselho Europeu dos Direitos Humanos - ECtHR).</a:t>
            </a:r>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126</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pt-PT" baseline="0"/>
              <a:t>2 - O acompanhamento da disposição explica que a proteção dos direitos humanos deve ser "adequada" e incluir direitos decorrentes de obrigações assumidas por cada país. Os dois exemplos apresentados são </a:t>
            </a:r>
            <a:r>
              <a:rPr lang="pt-PT" sz="800">
                <a:solidFill>
                  <a:schemeClr val="tx1"/>
                </a:solidFill>
                <a:latin typeface="+mn-lt"/>
                <a:ea typeface="+mn-ea"/>
                <a:cs typeface="+mn-cs"/>
              </a:rPr>
              <a:t>a Convenção do Conselho Europeu de 1950  (CoE) para a Proteção dos Direitos Humanos e Liberdades Fundamentais, normalmente de denominação mais simples "Convenção Europeia dos Direitos Humanos" (ECHR) e o Pacto Internacional das Nações Unidas de 1966 sobre Direitos Civis e Políticos (ICCPR). Outros exemplos podem ser a Convenção Americana de Direitos Humanos de 1969 e a Carta Africana dos Direitos Humanos e do Povo de 1981.</a:t>
            </a:r>
          </a:p>
          <a:p>
            <a:pPr eaLnBrk="1" hangingPunct="1">
              <a:spcBef>
                <a:spcPct val="0"/>
              </a:spcBef>
            </a:pPr>
            <a:endParaRPr lang="en-GB" sz="800" kern="1200" dirty="0">
              <a:solidFill>
                <a:schemeClr val="tx1"/>
              </a:solidFill>
              <a:latin typeface="+mn-lt"/>
              <a:ea typeface="+mn-ea"/>
              <a:cs typeface="+mn-cs"/>
            </a:endParaRPr>
          </a:p>
          <a:p>
            <a:pPr eaLnBrk="1" hangingPunct="1">
              <a:spcBef>
                <a:spcPct val="0"/>
              </a:spcBef>
            </a:pPr>
            <a:r>
              <a:rPr lang="pt-PT" sz="800" i="1">
                <a:solidFill>
                  <a:schemeClr val="tx1"/>
                </a:solidFill>
                <a:latin typeface="+mn-lt"/>
                <a:ea typeface="+mn-ea"/>
                <a:cs typeface="+mn-cs"/>
              </a:rPr>
              <a:t>A noção de "adequação" significa </a:t>
            </a:r>
            <a:r>
              <a:rPr lang="pt-PT" sz="800" i="1" baseline="0">
                <a:solidFill>
                  <a:schemeClr val="tx1"/>
                </a:solidFill>
                <a:latin typeface="+mn-lt"/>
                <a:ea typeface="+mn-ea"/>
                <a:cs typeface="+mn-cs"/>
              </a:rPr>
              <a:t>, mais uma vez, que as garantias em vigor devem ser adaptadas a circunstâncias específicas, a fim de proteger efetivamente os direitos humanos que têm em conta essas circunstâncias. </a:t>
            </a:r>
          </a:p>
          <a:p>
            <a:pPr eaLnBrk="1" hangingPunct="1">
              <a:spcBef>
                <a:spcPct val="0"/>
              </a:spcBef>
            </a:pPr>
            <a:endParaRPr lang="en-GB" sz="800" i="1" kern="1200" baseline="0" dirty="0">
              <a:solidFill>
                <a:schemeClr val="tx1"/>
              </a:solidFill>
              <a:latin typeface="+mn-lt"/>
              <a:ea typeface="+mn-ea"/>
              <a:cs typeface="+mn-cs"/>
            </a:endParaRPr>
          </a:p>
          <a:p>
            <a:pPr eaLnBrk="1" hangingPunct="1">
              <a:spcBef>
                <a:spcPct val="0"/>
              </a:spcBef>
            </a:pPr>
            <a:r>
              <a:rPr lang="pt-PT" sz="800" i="1" baseline="0">
                <a:solidFill>
                  <a:schemeClr val="tx1"/>
                </a:solidFill>
                <a:latin typeface="+mn-lt"/>
                <a:ea typeface="+mn-ea"/>
                <a:cs typeface="+mn-cs"/>
              </a:rPr>
              <a:t>Vários direitos comuns a ECHR e  ICCPR serão enumerados no próximo slide.</a:t>
            </a:r>
          </a:p>
          <a:p>
            <a:pPr eaLnBrk="1" hangingPunct="1">
              <a:spcBef>
                <a:spcPct val="0"/>
              </a:spcBef>
            </a:pPr>
            <a:endParaRPr lang="en-GB" baseline="0" dirty="0"/>
          </a:p>
          <a:p>
            <a:pPr eaLnBrk="1" hangingPunct="1">
              <a:spcBef>
                <a:spcPct val="0"/>
              </a:spcBef>
            </a:pPr>
            <a:r>
              <a:rPr lang="pt-PT" baseline="0"/>
              <a:t>3 - Por último, o §1 do Artigo 15 explica que as garantias devem assegurar, pelo menos, o princípio da </a:t>
            </a:r>
            <a:r>
              <a:rPr lang="pt-PT" b="1" baseline="0"/>
              <a:t>proporcionalidade.</a:t>
            </a:r>
            <a:r>
              <a:rPr lang="pt-PT" baseline="0"/>
              <a:t> O princípio da proporcionalidade é outro princípio importante, cujo significado pode variar dependendo dos sistemas jurídicos. </a:t>
            </a:r>
          </a:p>
          <a:p>
            <a:pPr eaLnBrk="1" hangingPunct="1">
              <a:spcBef>
                <a:spcPct val="0"/>
              </a:spcBef>
            </a:pPr>
            <a:endParaRPr lang="en-GB" baseline="0" dirty="0"/>
          </a:p>
          <a:p>
            <a:pPr eaLnBrk="1" hangingPunct="1">
              <a:spcBef>
                <a:spcPct val="0"/>
              </a:spcBef>
            </a:pPr>
            <a:r>
              <a:rPr lang="pt-PT"/>
              <a:t>O princípio da proporcionalidade exige que exista uma relação razoável entre um objetivo específico a alcançar e os meios utilizados para atingir esse objetivo.</a:t>
            </a:r>
            <a:r>
              <a:rPr lang="pt-PT" baseline="0"/>
              <a:t> </a:t>
            </a:r>
          </a:p>
          <a:p>
            <a:pPr eaLnBrk="1" hangingPunct="1">
              <a:spcBef>
                <a:spcPct val="0"/>
              </a:spcBef>
            </a:pPr>
            <a:endParaRPr lang="en-GB" baseline="0" dirty="0"/>
          </a:p>
          <a:p>
            <a:pPr eaLnBrk="1" hangingPunct="1">
              <a:spcBef>
                <a:spcPct val="0"/>
              </a:spcBef>
            </a:pPr>
            <a:r>
              <a:rPr lang="pt-PT" baseline="0"/>
              <a:t>Nos países delimitados pela ECHR, o princípio da proporcionalidade assegura que nenhum outro poder ou procedimento menos invasivo permita atingir adequadamente o objetivo deste poder ou procedimento, tendo em conta a natureza e as circunstâncias da infração, bem como a natureza e a legitimidade dos direitos fundamentais afetados. </a:t>
            </a:r>
          </a:p>
          <a:p>
            <a:pPr eaLnBrk="1" hangingPunct="1">
              <a:spcBef>
                <a:spcPct val="0"/>
              </a:spcBef>
            </a:pPr>
            <a:endParaRPr lang="en-GB" baseline="0" dirty="0"/>
          </a:p>
          <a:p>
            <a:pPr eaLnBrk="1" hangingPunct="1">
              <a:spcBef>
                <a:spcPct val="0"/>
              </a:spcBef>
            </a:pPr>
            <a:r>
              <a:rPr lang="pt-PT" baseline="0"/>
              <a:t>No âmbito da ECHR, este princípio é entendido como incluindo ou sendo acompanhado por outro princípio que é o princípio da “necessidade” de poder ou procedimento. Refere-se a:</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t-PT"/>
              <a:t>Existe uma necessidade social urgente de alguma restrição dos </a:t>
            </a:r>
            <a:r>
              <a:rPr lang="pt-PT" baseline="0"/>
              <a:t>direitos</a:t>
            </a:r>
            <a:r>
              <a:rPr lang="pt-PT"/>
              <a:t> fundamentais?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t-PT"/>
              <a:t>se sim, a restrição específica</a:t>
            </a:r>
            <a:r>
              <a:rPr lang="pt-PT" baseline="0"/>
              <a:t> </a:t>
            </a:r>
            <a:r>
              <a:rPr lang="pt-PT"/>
              <a:t>corresponde a essa necessidade? </a:t>
            </a:r>
          </a:p>
          <a:p>
            <a:pPr marL="171450" marR="0" indent="-171450" algn="l" defTabSz="4572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pt-PT"/>
              <a:t>se sim, é uma resposta proporcional a essa necessidade? </a:t>
            </a:r>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endParaRPr lang="en-GB" i="1" baseline="0" dirty="0"/>
          </a:p>
          <a:p>
            <a:pPr marL="0" marR="0" indent="0" algn="l" defTabSz="457200" rtl="0" eaLnBrk="1" fontAlgn="base" latinLnBrk="0" hangingPunct="1">
              <a:lnSpc>
                <a:spcPct val="100000"/>
              </a:lnSpc>
              <a:spcBef>
                <a:spcPct val="0"/>
              </a:spcBef>
              <a:spcAft>
                <a:spcPct val="0"/>
              </a:spcAft>
              <a:buClrTx/>
              <a:buSzTx/>
              <a:buFont typeface="Arial" panose="020B0604020202020204" pitchFamily="34" charset="0"/>
              <a:buNone/>
              <a:tabLst/>
              <a:defRPr/>
            </a:pPr>
            <a:r>
              <a:rPr lang="pt-PT" i="1" baseline="0"/>
              <a:t>Como exemplo, a limitação explícita já mencionada no Artigo 21, segundo a qual a aplicação de medidas de interceção deve ser orientada em relação a uma série de infrações graves, determinadas pela legislação nacional, é um exemplo explícito da aplicação do princípio da proporcionalidade (consulte o relatório explicativo da Convenção de Budapeste).</a:t>
            </a:r>
          </a:p>
          <a:p>
            <a:pPr eaLnBrk="1" hangingPunct="1">
              <a:spcBef>
                <a:spcPct val="0"/>
              </a:spcBef>
            </a:pPr>
            <a:endParaRPr lang="en-US" baseline="0" dirty="0"/>
          </a:p>
          <a:p>
            <a:pPr eaLnBrk="1" hangingPunct="1">
              <a:spcBef>
                <a:spcPct val="0"/>
              </a:spcBef>
            </a:pPr>
            <a:endParaRPr lang="en-GB" baseline="0"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127</a:t>
            </a:fld>
            <a:endParaRPr lang="en-US">
              <a:cs typeface="Arial" charset="0"/>
            </a:endParaRPr>
          </a:p>
        </p:txBody>
      </p:sp>
    </p:spTree>
    <p:extLst>
      <p:ext uri="{BB962C8B-B14F-4D97-AF65-F5344CB8AC3E}">
        <p14:creationId xmlns:p14="http://schemas.microsoft.com/office/powerpoint/2010/main" val="3760424234"/>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i="0" baseline="0">
                <a:solidFill>
                  <a:schemeClr val="tx1"/>
                </a:solidFill>
                <a:latin typeface="+mn-lt"/>
                <a:ea typeface="+mn-ea"/>
                <a:cs typeface="+mn-cs"/>
              </a:rPr>
              <a:t>Entre os direitos que são garantidos tanto pelo ECHR e ICCPR e que</a:t>
            </a:r>
            <a:r>
              <a:rPr lang="pt-PT" baseline="0"/>
              <a:t> podem entrar em jogo durante as investigações e processos criminais do cibercrime</a:t>
            </a:r>
            <a:r>
              <a:rPr lang="pt-PT" sz="1200" i="0" baseline="0">
                <a:solidFill>
                  <a:schemeClr val="tx1"/>
                </a:solidFill>
                <a:latin typeface="+mn-lt"/>
                <a:ea typeface="+mn-ea"/>
                <a:cs typeface="+mn-cs"/>
              </a:rPr>
              <a:t> estão:</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O direito à liberdade e segurança,</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O direito a um julgamento justo e à presunção de inocência (incluindo o direito de permanecer em silêncio e de não se incriminar)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O direito de não ser considerado culpado </a:t>
            </a:r>
            <a:r>
              <a:rPr lang="pt-PT" sz="2400" b="0" i="0" u="none" strike="noStrike" baseline="0">
                <a:solidFill>
                  <a:schemeClr val="tx1"/>
                </a:solidFill>
                <a:latin typeface="+mn-lt"/>
                <a:ea typeface="+mn-ea"/>
                <a:cs typeface="+mn-cs"/>
              </a:rPr>
              <a:t>de uma infração penal, quando o seu ato ou omissão não constituísse uma infração penal nos termos da lei no momento em que foi cometido;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2400" b="0" i="0" u="none" strike="noStrike" baseline="0">
                <a:solidFill>
                  <a:schemeClr val="tx1"/>
                </a:solidFill>
                <a:latin typeface="+mn-lt"/>
                <a:ea typeface="+mn-ea"/>
                <a:cs typeface="+mn-cs"/>
              </a:rPr>
              <a:t>O</a:t>
            </a:r>
            <a:r>
              <a:rPr lang="pt-PT" sz="1200" i="0" baseline="0">
                <a:solidFill>
                  <a:schemeClr val="tx1"/>
                </a:solidFill>
                <a:latin typeface="+mn-lt"/>
                <a:ea typeface="+mn-ea"/>
                <a:cs typeface="+mn-cs"/>
              </a:rPr>
              <a:t> direito à vida privada ou "privacidade",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Liberdade de pensamento, consciência e religião,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Liberdade de expressão, </a:t>
            </a: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i="0" baseline="0">
                <a:solidFill>
                  <a:schemeClr val="tx1"/>
                </a:solidFill>
                <a:latin typeface="+mn-lt"/>
                <a:ea typeface="+mn-ea"/>
                <a:cs typeface="+mn-cs"/>
              </a:rPr>
              <a:t>Liberdade de</a:t>
            </a:r>
            <a:r>
              <a:rPr lang="pt-PT" sz="1200" i="0"/>
              <a:t> </a:t>
            </a:r>
            <a:r>
              <a:rPr lang="pt-PT" sz="1200" i="0" baseline="0">
                <a:solidFill>
                  <a:schemeClr val="tx1"/>
                </a:solidFill>
                <a:latin typeface="+mn-lt"/>
                <a:ea typeface="+mn-ea"/>
                <a:cs typeface="+mn-cs"/>
              </a:rPr>
              <a:t>reunião e associação</a:t>
            </a:r>
            <a:r>
              <a:rPr lang="pt-PT" sz="1200" i="0"/>
              <a:t> pacífica</a:t>
            </a:r>
            <a:r>
              <a:rPr lang="pt-PT" sz="1200" i="0" baseline="0">
                <a:solidFill>
                  <a:schemeClr val="tx1"/>
                </a:solidFill>
                <a:latin typeface="+mn-lt"/>
                <a:ea typeface="+mn-ea"/>
                <a:cs typeface="+mn-cs"/>
              </a:rPr>
              <a:t>. </a:t>
            </a: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baseline="0" dirty="0">
              <a:solidFill>
                <a:schemeClr val="tx1"/>
              </a:solidFill>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endParaRPr lang="en-GB" sz="1200" i="0" kern="1200" dirty="0">
              <a:solidFill>
                <a:schemeClr val="tx1"/>
              </a:solidFill>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128</a:t>
            </a:fld>
            <a:endParaRPr lang="en-US">
              <a:cs typeface="Arial" charset="0"/>
            </a:endParaRPr>
          </a:p>
        </p:txBody>
      </p:sp>
    </p:spTree>
    <p:extLst>
      <p:ext uri="{BB962C8B-B14F-4D97-AF65-F5344CB8AC3E}">
        <p14:creationId xmlns:p14="http://schemas.microsoft.com/office/powerpoint/2010/main" val="1677106174"/>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pt-PT"/>
              <a:t>O parágrafo 2 do Artigo 15.º não limita os tipos de condições e garantias que poderiam ser aplicáveis.</a:t>
            </a:r>
            <a:r>
              <a:rPr lang="pt-PT" baseline="0"/>
              <a:t> Este artigo apenas fornece uma lista de garantias que devem ser implementadas, no mínimo, quando adequado, tendo em vista a natureza do procedimento ou poder em questão (dependendo </a:t>
            </a:r>
            <a:r>
              <a:rPr lang="pt-PT" b="1" baseline="0"/>
              <a:t>da natureza mais ou menos intrusiva do poder ou procedimento</a:t>
            </a:r>
            <a:r>
              <a:rPr lang="pt-PT" baseline="0"/>
              <a:t>).</a:t>
            </a:r>
          </a:p>
          <a:p>
            <a:pPr eaLnBrk="1" hangingPunct="1">
              <a:spcBef>
                <a:spcPct val="0"/>
              </a:spcBef>
            </a:pPr>
            <a:endParaRPr lang="en-GB" baseline="0" dirty="0"/>
          </a:p>
          <a:p>
            <a:pPr eaLnBrk="1" hangingPunct="1">
              <a:spcBef>
                <a:spcPct val="0"/>
              </a:spcBef>
            </a:pPr>
            <a:r>
              <a:rPr lang="pt-PT" baseline="0"/>
              <a:t>Estas últimas garantias são:</a:t>
            </a:r>
          </a:p>
          <a:p>
            <a:pPr marL="171450" indent="-171450" eaLnBrk="1" hangingPunct="1">
              <a:spcBef>
                <a:spcPct val="0"/>
              </a:spcBef>
              <a:buFont typeface="Arial" panose="020B0604020202020204" pitchFamily="34" charset="0"/>
              <a:buChar char="•"/>
            </a:pPr>
            <a:r>
              <a:rPr lang="pt-PT" baseline="0"/>
              <a:t>uma</a:t>
            </a:r>
            <a:r>
              <a:rPr lang="pt-PT"/>
              <a:t> supervisão judicial ou outra independente, </a:t>
            </a:r>
          </a:p>
          <a:p>
            <a:pPr marL="171450" indent="-171450" eaLnBrk="1" hangingPunct="1">
              <a:spcBef>
                <a:spcPct val="0"/>
              </a:spcBef>
              <a:buFont typeface="Arial" panose="020B0604020202020204" pitchFamily="34" charset="0"/>
              <a:buChar char="•"/>
            </a:pPr>
            <a:r>
              <a:rPr lang="pt-PT"/>
              <a:t>motivos a justificar a aplicação, </a:t>
            </a:r>
          </a:p>
          <a:p>
            <a:pPr marL="171450" indent="-171450" eaLnBrk="1" hangingPunct="1">
              <a:spcBef>
                <a:spcPct val="0"/>
              </a:spcBef>
              <a:buFont typeface="Arial" panose="020B0604020202020204" pitchFamily="34" charset="0"/>
              <a:buChar char="•"/>
            </a:pPr>
            <a:r>
              <a:rPr lang="pt-PT"/>
              <a:t>e a limitação do âmbito e da duração de tal poder ou procedimento. </a:t>
            </a:r>
          </a:p>
          <a:p>
            <a:pPr eaLnBrk="1" hangingPunct="1">
              <a:spcBef>
                <a:spcPct val="0"/>
              </a:spcBef>
            </a:pPr>
            <a:endParaRPr lang="en-GB" dirty="0"/>
          </a:p>
          <a:p>
            <a:pPr eaLnBrk="1" hangingPunct="1">
              <a:spcBef>
                <a:spcPct val="0"/>
              </a:spcBef>
            </a:pPr>
            <a:r>
              <a:rPr lang="pt-PT" b="1"/>
              <a:t>Supervisão independente</a:t>
            </a:r>
            <a:r>
              <a:rPr lang="pt-PT"/>
              <a:t>, </a:t>
            </a:r>
            <a:r>
              <a:rPr lang="pt-PT" b="1"/>
              <a:t>âmbito e limitação de tempo</a:t>
            </a:r>
            <a:r>
              <a:rPr lang="pt-PT"/>
              <a:t> são garantias tradicionais </a:t>
            </a:r>
            <a:r>
              <a:rPr lang="pt-PT" baseline="0"/>
              <a:t>que garantem a proporcionalidade das medidas invasivas, impondo limites a essas medidas e permitindo a verificação independente do respeito a essas limitações e dos outros princípios que garantem a proteção de direitos. </a:t>
            </a:r>
          </a:p>
          <a:p>
            <a:pPr eaLnBrk="1" hangingPunct="1">
              <a:spcBef>
                <a:spcPct val="0"/>
              </a:spcBef>
            </a:pPr>
            <a:endParaRPr lang="en-GB" baseline="0" dirty="0"/>
          </a:p>
          <a:p>
            <a:pPr eaLnBrk="1" hangingPunct="1">
              <a:spcBef>
                <a:spcPct val="0"/>
              </a:spcBef>
            </a:pPr>
            <a:r>
              <a:rPr lang="pt-PT" baseline="0"/>
              <a:t>A </a:t>
            </a:r>
            <a:r>
              <a:rPr lang="pt-PT" b="1" baseline="0"/>
              <a:t>especificação dos motivos</a:t>
            </a:r>
            <a:r>
              <a:rPr lang="pt-PT" baseline="0"/>
              <a:t> que justificam a medida intrusiva é outro princípio que tradicionalmente garante tanto a necessidade como a proporcionalidade dessa medida (esta especificação permite verificar se a medida que limita as liberdades é efetivamente necessária e se essa medida é proporcional ao objetivo específico a ser alcançado). </a:t>
            </a:r>
          </a:p>
          <a:p>
            <a:pPr eaLnBrk="1" hangingPunct="1">
              <a:spcBef>
                <a:spcPct val="0"/>
              </a:spcBef>
            </a:pPr>
            <a:endParaRPr lang="en-GB" baseline="0" dirty="0"/>
          </a:p>
          <a:p>
            <a:pPr eaLnBrk="1" hangingPunct="1">
              <a:spcBef>
                <a:spcPct val="0"/>
              </a:spcBef>
            </a:pPr>
            <a:r>
              <a:rPr lang="pt-PT" baseline="0"/>
              <a:t>A ideia de que as</a:t>
            </a:r>
            <a:r>
              <a:rPr lang="pt-PT"/>
              <a:t> garantias devem ser implementadas na medida em que </a:t>
            </a:r>
            <a:r>
              <a:rPr lang="pt-PT" baseline="0"/>
              <a:t>são “</a:t>
            </a:r>
            <a:r>
              <a:rPr lang="pt-PT" i="1" baseline="0"/>
              <a:t>adequadas, tendo em vista a natureza do procedimento ou poder em questão</a:t>
            </a:r>
            <a:r>
              <a:rPr lang="pt-PT" baseline="0"/>
              <a:t>” merece ser mais detalhada. Esta indicação</a:t>
            </a:r>
            <a:r>
              <a:rPr lang="pt-PT"/>
              <a:t> recorda </a:t>
            </a:r>
            <a:r>
              <a:rPr lang="pt-PT" baseline="0"/>
              <a:t>pela terceira vez a importância de ter em conta as circunstâncias envolventes na determinação de garantias adequadas. Por exemplo, conforme lembrado no relatório explicativo da Convenção sobre Cibercrime, "as </a:t>
            </a:r>
            <a:r>
              <a:rPr lang="pt-PT" sz="1200" b="0" i="1" u="none" strike="noStrike" baseline="0">
                <a:solidFill>
                  <a:schemeClr val="tx1"/>
                </a:solidFill>
                <a:latin typeface="+mn-lt"/>
                <a:ea typeface="+mn-ea"/>
                <a:cs typeface="+mn-cs"/>
              </a:rPr>
              <a:t>Partes deveriam aplicar claramente condições e garantias como</a:t>
            </a:r>
            <a:r>
              <a:rPr lang="pt-PT" sz="1200" b="0" i="0" u="none" strike="noStrike" baseline="0">
                <a:solidFill>
                  <a:schemeClr val="tx1"/>
                </a:solidFill>
                <a:latin typeface="+mn-lt"/>
                <a:ea typeface="+mn-ea"/>
                <a:cs typeface="+mn-cs"/>
              </a:rPr>
              <a:t>"as mencionadas no §2 mencionado neste slide "</a:t>
            </a:r>
            <a:r>
              <a:rPr lang="pt-PT" sz="1200" b="0" i="1" u="none" strike="noStrike" baseline="0">
                <a:solidFill>
                  <a:schemeClr val="tx1"/>
                </a:solidFill>
                <a:latin typeface="+mn-lt"/>
                <a:ea typeface="+mn-ea"/>
                <a:cs typeface="+mn-cs"/>
              </a:rPr>
              <a:t>em relação à interceção, dada a sua intromissão</a:t>
            </a:r>
            <a:r>
              <a:rPr lang="pt-PT" sz="1200" b="0" i="0" u="none" strike="noStrike" baseline="0">
                <a:solidFill>
                  <a:schemeClr val="tx1"/>
                </a:solidFill>
                <a:latin typeface="+mn-lt"/>
                <a:ea typeface="+mn-ea"/>
                <a:cs typeface="+mn-cs"/>
              </a:rPr>
              <a:t>", mas não se aplicam igualmente à preservação de dados. As circunstâncias específicas também podem exigir garantias que não estão enumeradas no Artigo 15.º. De acordo com o relatório explicativo, estas outras garantias "</a:t>
            </a:r>
            <a:r>
              <a:rPr lang="pt-PT" sz="1200" b="0" i="1" u="none" strike="noStrike" baseline="0">
                <a:solidFill>
                  <a:schemeClr val="tx1"/>
                </a:solidFill>
                <a:latin typeface="+mn-lt"/>
                <a:ea typeface="+mn-ea"/>
                <a:cs typeface="+mn-cs"/>
              </a:rPr>
              <a:t>que devem ser tratadas no direito interno incluem o direito contra a auto incriminação e os privilégios legais e específicos dos indivíduos ou lugares que são objeto da aplicação da medida</a:t>
            </a:r>
            <a:r>
              <a:rPr lang="pt-PT" sz="1200" b="0" i="0" u="none" strike="noStrike" baseline="0">
                <a:solidFill>
                  <a:schemeClr val="tx1"/>
                </a:solidFill>
                <a:latin typeface="+mn-lt"/>
                <a:ea typeface="+mn-ea"/>
                <a:cs typeface="+mn-cs"/>
              </a:rPr>
              <a:t>" (por exemplo, a proteção de jornalistas, juízes e procuradores e a correspondência deve ser reforçada). </a:t>
            </a:r>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pt-PT"/>
              <a:t>Por fim, o parágrafo 3 do Artigo 15.º evoca a necessidade de considerar o impacto dos poderes e </a:t>
            </a:r>
            <a:r>
              <a:rPr lang="pt-PT" baseline="0"/>
              <a:t>procedimentos sobre os direitos, responsabilidades e interesses legítimos de terceiros, na medida em que seja consistente com o interesse público, em particular a boa administração da justiça. Esta exigência é o segundo aspeto do princípio da proporcionalidade, que foi mencionado ao definir este princípio no slide anterior. </a:t>
            </a:r>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r>
              <a:rPr lang="pt-PT"/>
              <a:t>O princípio da proporcionalidade </a:t>
            </a:r>
            <a:r>
              <a:rPr lang="pt-PT" baseline="0"/>
              <a:t>é garantir que nenhum outro poder ou procedimento menos invasivo permita atingir adequadamente o objetivo desse poder ou procedimento, considerando tanto a natureza e as circunstâncias da infração quanto a natureza e legitimidade dos direitos fundamentais afetados. O n.º 3 do artigo 15.º aborda a última parte desta última frase, garantindo que as garantias implementadas têm em conta o impacto nos direitos fundamentais, responsabilidades e interesses legítimos de terceiros. </a:t>
            </a:r>
          </a:p>
          <a:p>
            <a:pPr eaLnBrk="1" hangingPunct="1">
              <a:spcBef>
                <a:spcPct val="0"/>
              </a:spcBef>
            </a:pPr>
            <a:endParaRPr lang="en-GB" baseline="0" dirty="0"/>
          </a:p>
          <a:p>
            <a:pPr eaLnBrk="1" hangingPunct="1">
              <a:spcBef>
                <a:spcPct val="0"/>
              </a:spcBef>
            </a:pPr>
            <a:r>
              <a:rPr lang="pt-PT" baseline="0"/>
              <a:t>O n.º 3 limita a necessidade de reduzir os impactos do poder ou do procedimento a situações em que esta redução é "consistente</a:t>
            </a:r>
            <a:r>
              <a:rPr lang="pt-PT"/>
              <a:t> com o interesse público, em particular com a boa administração da justiça". Isto significa que o impacto dos poderes ou </a:t>
            </a:r>
            <a:r>
              <a:rPr lang="pt-PT" baseline="0"/>
              <a:t>procedimentos deve ser primeiramente avaliado em relação à</a:t>
            </a:r>
            <a:r>
              <a:rPr lang="pt-PT"/>
              <a:t> boa administração da justiça e outros interesses públicos (por exemplo, segurança pública e saúde pública e outros interesses, incluindo os interesses das vítimas e o respeito pela vida privada). Na medida em que a limitação do impacto do poder ou procedimento sobre outros direitos e interesses seja compatível com a garantia desses interesses públicos</a:t>
            </a:r>
            <a:r>
              <a:rPr lang="pt-PT" baseline="0"/>
              <a:t>, devem ser implementadas outras garantias para salvaguardar estes outros interesses, como "</a:t>
            </a:r>
            <a:r>
              <a:rPr lang="pt-PT"/>
              <a:t>minimizar a perturbação do consumidor", serviços, proteção contra a responsabilidade de divulgação ou facilitação de divulgação nos termos deste Capítulo, ou proteção de interesses proprietários</a:t>
            </a:r>
            <a:r>
              <a:rPr lang="pt-PT" baseline="0"/>
              <a:t>"</a:t>
            </a:r>
            <a:r>
              <a:rPr lang="pt-PT"/>
              <a:t> (consultar </a:t>
            </a:r>
            <a:r>
              <a:rPr lang="pt-PT" baseline="0"/>
              <a:t>[1] </a:t>
            </a:r>
            <a:r>
              <a:rPr lang="pt-PT"/>
              <a:t>o relatório explicativo da Convenção sobre cibercrime, §</a:t>
            </a:r>
            <a:r>
              <a:rPr lang="pt-PT" baseline="0"/>
              <a:t> 148)</a:t>
            </a:r>
            <a:r>
              <a:rPr lang="pt-PT"/>
              <a:t> .</a:t>
            </a:r>
          </a:p>
          <a:p>
            <a:pPr eaLnBrk="1" hangingPunct="1">
              <a:spcBef>
                <a:spcPct val="0"/>
              </a:spcBef>
            </a:pPr>
            <a:endParaRPr lang="en-GB" baseline="0" dirty="0"/>
          </a:p>
          <a:p>
            <a:pPr marL="0" marR="0" indent="0" algn="l" defTabSz="457200" rtl="0" eaLnBrk="1" fontAlgn="base" latinLnBrk="0" hangingPunct="1">
              <a:lnSpc>
                <a:spcPct val="100000"/>
              </a:lnSpc>
              <a:spcBef>
                <a:spcPct val="0"/>
              </a:spcBef>
              <a:spcAft>
                <a:spcPct val="0"/>
              </a:spcAft>
              <a:buClrTx/>
              <a:buSzTx/>
              <a:buFontTx/>
              <a:buNone/>
              <a:tabLst/>
              <a:defRPr/>
            </a:pPr>
            <a:r>
              <a:rPr lang="pt-PT" b="1" i="1" u="sng"/>
              <a:t>Referências:</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t>[1]</a:t>
            </a:r>
            <a:r>
              <a:rPr lang="pt-PT" sz="1200"/>
              <a:t> Relatório explicativo da Convenção sobre cibercrime, §148.</a:t>
            </a:r>
          </a:p>
          <a:p>
            <a:pPr eaLnBrk="1" hangingPunct="1">
              <a:spcBef>
                <a:spcPct val="0"/>
              </a:spcBef>
            </a:pPr>
            <a:endParaRPr lang="en-GB" baseline="0" dirty="0"/>
          </a:p>
          <a:p>
            <a:pPr eaLnBrk="1" hangingPunct="1">
              <a:spcBef>
                <a:spcPct val="0"/>
              </a:spcBef>
            </a:pPr>
            <a:endParaRPr lang="en-GB" baseline="0" dirty="0"/>
          </a:p>
          <a:p>
            <a:pPr eaLnBrk="1" hangingPunct="1">
              <a:spcBef>
                <a:spcPct val="0"/>
              </a:spcBef>
            </a:pPr>
            <a:r>
              <a:rPr lang="pt-PT" baseline="0"/>
              <a:t>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129</a:t>
            </a:fld>
            <a:endParaRPr lang="en-US">
              <a:cs typeface="Arial" charset="0"/>
            </a:endParaRPr>
          </a:p>
        </p:txBody>
      </p:sp>
    </p:spTree>
    <p:extLst>
      <p:ext uri="{BB962C8B-B14F-4D97-AF65-F5344CB8AC3E}">
        <p14:creationId xmlns:p14="http://schemas.microsoft.com/office/powerpoint/2010/main" val="1770972120"/>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pt-PT"/>
              <a:t>Para dar um exemplo de uma das formas de determinar as condições e garantias adequadas</a:t>
            </a:r>
            <a:r>
              <a:rPr lang="pt-PT" baseline="0"/>
              <a:t>, faremos uma breve referência aos requisitos da</a:t>
            </a:r>
            <a:r>
              <a:rPr lang="pt-PT"/>
              <a:t> Convenção do Conselho Europeu para a Proteção dos Direitos Humanos e das Liberdades Fundamentais (Tribunal de D. H.). </a:t>
            </a:r>
          </a:p>
          <a:p>
            <a:pPr eaLnBrk="1" hangingPunct="1">
              <a:spcBef>
                <a:spcPct val="0"/>
              </a:spcBef>
            </a:pPr>
            <a:endParaRPr lang="en-GB" b="1" dirty="0"/>
          </a:p>
          <a:p>
            <a:pPr marL="0" marR="0" indent="0" algn="l" defTabSz="457200" rtl="0" eaLnBrk="1" fontAlgn="base" latinLnBrk="0" hangingPunct="1">
              <a:lnSpc>
                <a:spcPct val="100000"/>
              </a:lnSpc>
              <a:spcBef>
                <a:spcPct val="0"/>
              </a:spcBef>
              <a:spcAft>
                <a:spcPct val="0"/>
              </a:spcAft>
              <a:buClrTx/>
              <a:buSzTx/>
              <a:buFontTx/>
              <a:buNone/>
              <a:tabLst/>
              <a:defRPr/>
            </a:pPr>
            <a:r>
              <a:rPr lang="pt-PT" b="1"/>
              <a:t>A síntese</a:t>
            </a:r>
            <a:r>
              <a:rPr lang="pt-PT" b="1" baseline="0"/>
              <a:t> </a:t>
            </a:r>
            <a:r>
              <a:rPr lang="pt-PT" b="1"/>
              <a:t>atual </a:t>
            </a:r>
            <a:r>
              <a:rPr lang="pt-PT" b="1" baseline="0"/>
              <a:t>pode ser adaptada a cada país considerando as particularidades do sistema jurídico do país</a:t>
            </a:r>
            <a:r>
              <a:rPr lang="pt-PT" baseline="0"/>
              <a:t> </a:t>
            </a:r>
            <a:r>
              <a:rPr lang="pt-PT" b="1" baseline="0"/>
              <a:t>e dos seus compromissos legais internacionais. </a:t>
            </a:r>
          </a:p>
          <a:p>
            <a:pPr marL="0" indent="0">
              <a:buNone/>
            </a:pPr>
            <a:endParaRPr lang="en-GB"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solidFill>
                  <a:schemeClr val="tx1"/>
                </a:solidFill>
                <a:latin typeface="+mn-lt"/>
                <a:ea typeface="+mn-ea"/>
                <a:cs typeface="+mn-cs"/>
              </a:rPr>
              <a:t>O princípio geral a respeitar ao limitar um direito protegido (em que o Tribunal de D. H. deixa a possibilidade de limitar este direito) é o seguinte: "</a:t>
            </a:r>
            <a:r>
              <a:rPr lang="pt-PT"/>
              <a:t>Interferências" ou "limitações" (noções </a:t>
            </a:r>
            <a:r>
              <a:rPr lang="pt-PT" baseline="0"/>
              <a:t>que</a:t>
            </a:r>
            <a:r>
              <a:rPr lang="pt-PT"/>
              <a:t> derivam </a:t>
            </a:r>
            <a:r>
              <a:rPr lang="pt-PT" baseline="0"/>
              <a:t>deste slide "</a:t>
            </a:r>
            <a:r>
              <a:rPr lang="pt-PT"/>
              <a:t>limitações </a:t>
            </a:r>
            <a:r>
              <a:rPr lang="pt-PT" baseline="0"/>
              <a:t>de direitos e liberdades de terceiros devido a um poder ou procedimento)</a:t>
            </a:r>
            <a:r>
              <a:rPr lang="pt-PT"/>
              <a:t> devem ser "prescritas por lei", devem ter "um objetivo ou objetivos que é ou são legítimos" de acordo com o artigo que declara este direito e deve </a:t>
            </a:r>
            <a:r>
              <a:rPr lang="pt-PT" baseline="0"/>
              <a:t> </a:t>
            </a:r>
            <a:r>
              <a:rPr lang="pt-PT"/>
              <a:t> ser "necessário numa sociedade democrática para o supracitado objetivo ou objetivos" </a:t>
            </a:r>
            <a:r>
              <a:rPr lang="pt-PT" sz="1200" baseline="30000"/>
              <a:t>[</a:t>
            </a:r>
            <a:r>
              <a:rPr lang="pt-PT" sz="1200" b="0" baseline="30000">
                <a:solidFill>
                  <a:srgbClr val="FF0000"/>
                </a:solidFill>
              </a:rPr>
              <a:t>2</a:t>
            </a:r>
            <a:r>
              <a:rPr lang="pt-PT" baseline="30000"/>
              <a:t>§45]</a:t>
            </a:r>
            <a:r>
              <a:rPr lang="pt-PT" baseline="0"/>
              <a:t> </a:t>
            </a:r>
            <a:r>
              <a:rPr lang="pt-PT" baseline="30000"/>
              <a:t>[3]</a:t>
            </a:r>
            <a:r>
              <a:rPr lang="pt-PT"/>
              <a:t>.</a:t>
            </a:r>
          </a:p>
          <a:p>
            <a:pPr marL="0" indent="0">
              <a:buNone/>
            </a:pPr>
            <a:endParaRPr lang="en-GB" dirty="0"/>
          </a:p>
          <a:p>
            <a:pPr eaLnBrk="1" hangingPunct="1">
              <a:spcBef>
                <a:spcPct val="0"/>
              </a:spcBef>
            </a:pPr>
            <a:r>
              <a:rPr lang="pt-PT"/>
              <a:t>Portanto, este princípio geral ou "cláusula de ordem pública" </a:t>
            </a:r>
            <a:r>
              <a:rPr lang="pt-PT" b="0" baseline="30000"/>
              <a:t>[4]</a:t>
            </a:r>
            <a:r>
              <a:rPr lang="pt-PT"/>
              <a:t> contém quatro</a:t>
            </a:r>
            <a:r>
              <a:rPr lang="pt-PT" baseline="0"/>
              <a:t> </a:t>
            </a:r>
            <a:r>
              <a:rPr lang="pt-PT"/>
              <a:t>princípios fundamentais:</a:t>
            </a:r>
          </a:p>
          <a:p>
            <a:pPr eaLnBrk="1" hangingPunct="1">
              <a:spcBef>
                <a:spcPct val="0"/>
              </a:spcBef>
            </a:pPr>
            <a:r>
              <a:rPr lang="pt-PT"/>
              <a:t>	• </a:t>
            </a:r>
            <a:r>
              <a:rPr lang="pt-PT" baseline="0"/>
              <a:t> </a:t>
            </a:r>
            <a:r>
              <a:rPr lang="pt-PT"/>
              <a:t>a competência exclusiva da </a:t>
            </a:r>
            <a:r>
              <a:rPr lang="pt-PT" b="1"/>
              <a:t>lei</a:t>
            </a:r>
            <a:r>
              <a:rPr lang="pt-PT"/>
              <a:t> em limitar as liberdades </a:t>
            </a:r>
            <a:r>
              <a:rPr lang="pt-PT" b="1"/>
              <a:t>(princípio da base legal)</a:t>
            </a:r>
            <a:r>
              <a:rPr lang="pt-PT"/>
              <a:t>;</a:t>
            </a:r>
          </a:p>
          <a:p>
            <a:pPr eaLnBrk="1" hangingPunct="1">
              <a:spcBef>
                <a:spcPct val="0"/>
              </a:spcBef>
            </a:pPr>
            <a:r>
              <a:rPr lang="pt-PT"/>
              <a:t>	• </a:t>
            </a:r>
            <a:r>
              <a:rPr lang="pt-PT" baseline="0"/>
              <a:t> </a:t>
            </a:r>
            <a:r>
              <a:rPr lang="pt-PT"/>
              <a:t>a necessidade de abordar um dos </a:t>
            </a:r>
            <a:r>
              <a:rPr lang="pt-PT" b="1"/>
              <a:t>objetivos legítimos</a:t>
            </a:r>
            <a:r>
              <a:rPr lang="pt-PT"/>
              <a:t> enumerados pela Convenção </a:t>
            </a:r>
            <a:r>
              <a:rPr lang="pt-PT" b="1"/>
              <a:t>(princípio do </a:t>
            </a:r>
            <a:r>
              <a:rPr lang="pt-PT" b="1" baseline="0"/>
              <a:t>objetivo</a:t>
            </a:r>
            <a:r>
              <a:rPr lang="pt-PT" b="1"/>
              <a:t> legítimo)</a:t>
            </a:r>
            <a:r>
              <a:rPr lang="pt-PT"/>
              <a:t>;</a:t>
            </a:r>
          </a:p>
          <a:p>
            <a:pPr eaLnBrk="1" hangingPunct="1">
              <a:spcBef>
                <a:spcPct val="0"/>
              </a:spcBef>
            </a:pPr>
            <a:r>
              <a:rPr lang="pt-PT"/>
              <a:t>	• </a:t>
            </a:r>
            <a:r>
              <a:rPr lang="pt-PT" baseline="0"/>
              <a:t> </a:t>
            </a:r>
            <a:r>
              <a:rPr lang="pt-PT"/>
              <a:t>a "necessidade" da interferência "num país democrático", que é interpretado pelo Tribunal Europeu dos Direitos Humanos como implicar que a interferência ("numa sociedade que significa permanecer democrática" </a:t>
            </a:r>
            <a:r>
              <a:rPr lang="pt-PT" sz="1200" baseline="30000"/>
              <a:t>[5] </a:t>
            </a:r>
            <a:r>
              <a:rPr lang="pt-PT" sz="1200" baseline="0"/>
              <a:t>)</a:t>
            </a:r>
          </a:p>
          <a:p>
            <a:pPr eaLnBrk="1" hangingPunct="1">
              <a:spcBef>
                <a:spcPct val="0"/>
              </a:spcBef>
            </a:pPr>
            <a:r>
              <a:rPr lang="pt-PT"/>
              <a:t> 			o</a:t>
            </a:r>
            <a:r>
              <a:rPr lang="pt-PT" baseline="0"/>
              <a:t> </a:t>
            </a:r>
            <a:r>
              <a:rPr lang="pt-PT"/>
              <a:t>corresponder a uma "</a:t>
            </a:r>
            <a:r>
              <a:rPr lang="pt-PT" b="1"/>
              <a:t>necessidade social urgente</a:t>
            </a:r>
            <a:r>
              <a:rPr lang="pt-PT"/>
              <a:t>" </a:t>
            </a:r>
            <a:r>
              <a:rPr lang="pt-PT" b="1"/>
              <a:t>(princípio de necessidade) </a:t>
            </a:r>
            <a:r>
              <a:rPr lang="pt-PT" sz="1200" baseline="30000"/>
              <a:t>[2§59]</a:t>
            </a:r>
            <a:r>
              <a:rPr lang="pt-PT"/>
              <a:t>, e</a:t>
            </a:r>
          </a:p>
          <a:p>
            <a:pPr eaLnBrk="1" hangingPunct="1">
              <a:spcBef>
                <a:spcPct val="0"/>
              </a:spcBef>
            </a:pPr>
            <a:r>
              <a:rPr lang="pt-PT"/>
              <a:t>			o</a:t>
            </a:r>
            <a:r>
              <a:rPr lang="pt-PT" baseline="0"/>
              <a:t> </a:t>
            </a:r>
            <a:r>
              <a:rPr lang="pt-PT"/>
              <a:t>é "</a:t>
            </a:r>
            <a:r>
              <a:rPr lang="pt-PT" b="1"/>
              <a:t>proporcional</a:t>
            </a:r>
            <a:r>
              <a:rPr lang="pt-PT"/>
              <a:t> ao objetivo legítimo perseguido" </a:t>
            </a:r>
            <a:r>
              <a:rPr lang="pt-PT" b="1"/>
              <a:t>(princípio da proporcionalidade)</a:t>
            </a:r>
            <a:r>
              <a:rPr lang="pt-PT"/>
              <a:t> </a:t>
            </a:r>
            <a:r>
              <a:rPr lang="pt-PT" sz="1200" baseline="30000"/>
              <a:t>[2§63]</a:t>
            </a:r>
            <a:r>
              <a:rPr lang="pt-PT" b="1"/>
              <a:t>.</a:t>
            </a:r>
          </a:p>
          <a:p>
            <a:pPr eaLnBrk="1" hangingPunct="1">
              <a:spcBef>
                <a:spcPct val="0"/>
              </a:spcBef>
            </a:pPr>
            <a:endParaRPr lang="en-GB" dirty="0"/>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a:solidFill>
                  <a:schemeClr val="tx1"/>
                </a:solidFill>
                <a:latin typeface="+mn-lt"/>
                <a:ea typeface="+mn-ea"/>
                <a:cs typeface="+mn-cs"/>
              </a:rPr>
              <a:t>Note-se que os princípios de necessidade e da proporcionalidade estão ambos implicados na frase "necessidade num país democrático". Consequentemente, as decisões dos tribunais (</a:t>
            </a:r>
            <a:r>
              <a:rPr lang="pt-PT" sz="1200" baseline="0">
                <a:solidFill>
                  <a:schemeClr val="tx1"/>
                </a:solidFill>
                <a:latin typeface="+mn-lt"/>
                <a:ea typeface="+mn-ea"/>
                <a:cs typeface="+mn-cs"/>
              </a:rPr>
              <a:t>o próprio Tribunal Europeu do Conselho Europeu dos Direitos Humanos, Europa e a nível nacional)</a:t>
            </a:r>
            <a:r>
              <a:rPr lang="pt-PT" sz="1200">
                <a:solidFill>
                  <a:schemeClr val="tx1"/>
                </a:solidFill>
                <a:latin typeface="+mn-lt"/>
                <a:ea typeface="+mn-ea"/>
                <a:cs typeface="+mn-cs"/>
              </a:rPr>
              <a:t> e os peritos fazem, por vezes, confusão entre ambos, avaliando a "necessidade" de uma medida ao abrigo da "proporcionalidade" ou avaliando a "proporcionalidade" de uma medida sob a expressão "necessidade". Estas discordâncias de classificação não são importantes, pois os tribunais e especialistas reconhecem em todos os casos que os princípios de necessidade e proporcionalidade, em conjunto, implicam um certo número de obrigações, que serão analisadas no slide 28 e na Parte Dois – Anexo da presente aula, sejam elas quais forem, classificadas como obrigações que garantam a necessidade ou como obrigações que assegurem a proporcionalidade (nesse sentido, consulte, por exemplo, </a:t>
            </a:r>
            <a:r>
              <a:rPr lang="pt-PT"/>
              <a:t>(</a:t>
            </a:r>
            <a:r>
              <a:rPr lang="pt-PT" sz="1200" baseline="30000"/>
              <a:t>[6]</a:t>
            </a:r>
            <a:r>
              <a:rPr lang="pt-PT" sz="1200">
                <a:solidFill>
                  <a:schemeClr val="tx1"/>
                </a:solidFill>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0">
                <a:solidFill>
                  <a:schemeClr val="tx1"/>
                </a:solidFill>
                <a:latin typeface="+mn-lt"/>
                <a:ea typeface="+mn-ea"/>
                <a:cs typeface="+mn-cs"/>
              </a:rPr>
              <a:t>O conteúdo destes princípios é detalhado na Parte Dois – Anexo, que segue imediatamente. Dependendo do tempo disponível, o formador pode optar por ensinar o conteúdo deste anexo ou fornecer aos representantes cópias impressas ou eletrónicas do mesmo para sua informação. </a:t>
            </a: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30000">
                <a:solidFill>
                  <a:schemeClr val="tx1"/>
                </a:solidFill>
                <a:latin typeface="+mn-lt"/>
                <a:ea typeface="+mn-ea"/>
                <a:cs typeface="+mn-cs"/>
              </a:rPr>
              <a:t>[2] </a:t>
            </a:r>
            <a:r>
              <a:rPr lang="pt-PT" sz="1200" baseline="0">
                <a:solidFill>
                  <a:schemeClr val="tx1"/>
                </a:solidFill>
                <a:latin typeface="+mn-lt"/>
                <a:ea typeface="+mn-ea"/>
                <a:cs typeface="+mn-cs"/>
              </a:rPr>
              <a:t>ECtHR, caso "</a:t>
            </a:r>
            <a:r>
              <a:rPr lang="pt-PT"/>
              <a:t>Sunday Times v. The United Kingdom", aplicação n.º 6538/74, 26 de abril de 1979, Série A, n.º 30, §§49 </a:t>
            </a:r>
            <a:r>
              <a:rPr lang="pt-PT" i="1"/>
              <a:t>e seguintes</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30000">
                <a:solidFill>
                  <a:schemeClr val="tx1"/>
                </a:solidFill>
                <a:latin typeface="+mn-lt"/>
                <a:ea typeface="+mn-ea"/>
                <a:cs typeface="+mn-cs"/>
              </a:rPr>
              <a:t>[3] </a:t>
            </a:r>
            <a:r>
              <a:rPr lang="pt-PT" sz="1200" baseline="0">
                <a:solidFill>
                  <a:schemeClr val="tx1"/>
                </a:solidFill>
                <a:latin typeface="+mn-lt"/>
                <a:ea typeface="+mn-ea"/>
                <a:cs typeface="+mn-cs"/>
              </a:rPr>
              <a:t>Para mais informações, consulte, por exemplo, </a:t>
            </a:r>
            <a:r>
              <a:rPr lang="pt-PT" sz="1200">
                <a:solidFill>
                  <a:schemeClr val="tx1"/>
                </a:solidFill>
                <a:latin typeface="+mn-lt"/>
                <a:ea typeface="+mn-ea"/>
                <a:cs typeface="+mn-cs"/>
              </a:rPr>
              <a:t>Estelle De Marco em Estelle De Marco et al., Entregável D3.3 - Recomendações legais - projeto ePOOLICE EU (Perseguição antecipada contra o Crime organizado utilizando sistemas de análise ambiental, a lei e inteligentes), projeto n.º FP7-SEC-2012-312651, versão 1.3 de 10 de dezembro de 2014, Secção 3.1.2, disponível em </a:t>
            </a:r>
            <a:r>
              <a:rPr lang="pt-PT" sz="1200" u="sng">
                <a:solidFill>
                  <a:schemeClr val="tx1"/>
                </a:solidFill>
                <a:latin typeface="+mn-lt"/>
                <a:ea typeface="+mn-ea"/>
                <a:cs typeface="+mn-cs"/>
                <a:hlinkClick r:id="rId3"/>
              </a:rPr>
              <a:t>https://www.epoolice.eu/</a:t>
            </a:r>
            <a:r>
              <a:rPr lang="pt-PT" sz="1200" u="none">
                <a:solidFill>
                  <a:schemeClr val="tx1"/>
                </a:solidFill>
                <a:latin typeface="+mn-lt"/>
                <a:ea typeface="+mn-ea"/>
                <a:cs typeface="+mn-cs"/>
              </a:rPr>
              <a:t>;</a:t>
            </a:r>
            <a:r>
              <a:rPr lang="pt-PT" sz="1200" u="none" baseline="0">
                <a:solidFill>
                  <a:schemeClr val="tx1"/>
                </a:solidFill>
                <a:latin typeface="+mn-lt"/>
                <a:ea typeface="+mn-ea"/>
                <a:cs typeface="+mn-cs"/>
              </a:rPr>
              <a:t> </a:t>
            </a:r>
            <a:r>
              <a:rPr lang="pt-PT" sz="1200">
                <a:solidFill>
                  <a:schemeClr val="tx1"/>
                </a:solidFill>
                <a:latin typeface="+mn-lt"/>
                <a:ea typeface="+mn-ea"/>
                <a:cs typeface="+mn-cs"/>
              </a:rPr>
              <a:t>Estelle De Marco, Entregável D2.2 - Identificação e análise da estrutura legal e ética – projeto MANDOLA EU (Monitorizaçao e Deteção Online de Discursos de Ódio), 2017, GA n.º JUST/2014/RRAC/AG/HATE/6652, Secção 4.1.3, </a:t>
            </a:r>
            <a:r>
              <a:rPr lang="pt-PT" sz="1200" baseline="0">
                <a:solidFill>
                  <a:schemeClr val="tx1"/>
                </a:solidFill>
                <a:latin typeface="+mn-lt"/>
                <a:ea typeface="+mn-ea"/>
                <a:cs typeface="+mn-cs"/>
              </a:rPr>
              <a:t>disponível em </a:t>
            </a:r>
            <a:r>
              <a:rPr lang="pt-PT" sz="1200" u="sng">
                <a:solidFill>
                  <a:schemeClr val="tx1"/>
                </a:solidFill>
                <a:latin typeface="+mn-lt"/>
                <a:ea typeface="+mn-ea"/>
                <a:cs typeface="+mn-cs"/>
                <a:hlinkClick r:id="rId4"/>
              </a:rPr>
              <a:t>http://mandola-project.eu/publications/</a:t>
            </a:r>
            <a:r>
              <a:rPr lang="pt-PT" sz="1200">
                <a:solidFill>
                  <a:schemeClr val="tx1"/>
                </a:solidFill>
                <a:latin typeface="+mn-lt"/>
                <a:ea typeface="+mn-ea"/>
                <a:cs typeface="+mn-cs"/>
              </a:rPr>
              <a:t>; Jeremy McBride, "Proportionality and the European Convention on Human Rights", em </a:t>
            </a:r>
            <a:r>
              <a:rPr lang="pt-PT" sz="1200" i="1">
                <a:solidFill>
                  <a:schemeClr val="tx1"/>
                </a:solidFill>
                <a:latin typeface="+mn-lt"/>
                <a:ea typeface="+mn-ea"/>
                <a:cs typeface="+mn-cs"/>
              </a:rPr>
              <a:t>The principle of Proportionality in the Laws of Europe</a:t>
            </a:r>
            <a:r>
              <a:rPr lang="pt-PT" sz="1200">
                <a:solidFill>
                  <a:schemeClr val="tx1"/>
                </a:solidFill>
                <a:latin typeface="+mn-lt"/>
                <a:ea typeface="+mn-ea"/>
                <a:cs typeface="+mn-cs"/>
              </a:rPr>
              <a:t>, editado por Evelyn Ellis, Hart Publishing, 197 p., 1999, p. 23 </a:t>
            </a:r>
            <a:r>
              <a:rPr lang="pt-PT" sz="1200" i="1">
                <a:solidFill>
                  <a:schemeClr val="tx1"/>
                </a:solidFill>
                <a:latin typeface="+mn-lt"/>
                <a:ea typeface="+mn-ea"/>
                <a:cs typeface="+mn-cs"/>
              </a:rPr>
              <a:t>e seguintes</a:t>
            </a:r>
            <a:r>
              <a:rPr lang="pt-PT" sz="1200">
                <a:solidFill>
                  <a:schemeClr val="tx1"/>
                </a:solidFill>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30000"/>
              <a:t>[4]</a:t>
            </a:r>
            <a:r>
              <a:rPr lang="pt-PT" sz="1200" baseline="0">
                <a:solidFill>
                  <a:schemeClr val="tx1"/>
                </a:solidFill>
                <a:latin typeface="+mn-lt"/>
                <a:ea typeface="+mn-ea"/>
                <a:cs typeface="+mn-cs"/>
              </a:rPr>
              <a:t>Esta fórmula vem do Prof.</a:t>
            </a:r>
            <a:r>
              <a:rPr lang="pt-PT" sz="1200"/>
              <a:t> Frédéric Sudre, "La dimension internationale et européenne des libertés et droits fondamentaux", </a:t>
            </a:r>
            <a:r>
              <a:rPr lang="pt-PT" sz="1200">
                <a:solidFill>
                  <a:schemeClr val="tx1"/>
                </a:solidFill>
                <a:latin typeface="+mn-lt"/>
                <a:ea typeface="+mn-ea"/>
                <a:cs typeface="+mn-cs"/>
              </a:rPr>
              <a:t>em </a:t>
            </a:r>
            <a:r>
              <a:rPr lang="pt-PT" sz="1200" i="1">
                <a:solidFill>
                  <a:schemeClr val="tx1"/>
                </a:solidFill>
                <a:latin typeface="+mn-lt"/>
                <a:ea typeface="+mn-ea"/>
                <a:cs typeface="+mn-cs"/>
              </a:rPr>
              <a:t>Libertés et droits fondamentaux</a:t>
            </a:r>
            <a:r>
              <a:rPr lang="pt-PT" sz="1200">
                <a:solidFill>
                  <a:schemeClr val="tx1"/>
                </a:solidFill>
                <a:latin typeface="+mn-lt"/>
                <a:ea typeface="+mn-ea"/>
                <a:cs typeface="+mn-cs"/>
              </a:rPr>
              <a:t>, sob a dir. de Rémy Cabrillac, Marie-Anne Frison-Roche, Thierry Revet, ed. Dalloz, 11 </a:t>
            </a:r>
            <a:r>
              <a:rPr lang="pt-PT" sz="1200" baseline="30000">
                <a:solidFill>
                  <a:schemeClr val="tx1"/>
                </a:solidFill>
                <a:latin typeface="+mn-lt"/>
                <a:ea typeface="+mn-ea"/>
                <a:cs typeface="+mn-cs"/>
              </a:rPr>
              <a:t>.º</a:t>
            </a:r>
            <a:r>
              <a:rPr lang="pt-PT" sz="1200">
                <a:solidFill>
                  <a:schemeClr val="tx1"/>
                </a:solidFill>
                <a:latin typeface="+mn-lt"/>
                <a:ea typeface="+mn-ea"/>
                <a:cs typeface="+mn-cs"/>
              </a:rPr>
              <a:t> ed. 2005, </a:t>
            </a:r>
            <a:r>
              <a:rPr lang="pt-PT" sz="1200"/>
              <a:t> páginas 44-45</a:t>
            </a:r>
            <a:r>
              <a:rPr lang="pt-PT" sz="1200">
                <a:solidFill>
                  <a:schemeClr val="tx1"/>
                </a:solidFill>
                <a:latin typeface="+mn-lt"/>
                <a:ea typeface="+mn-ea"/>
                <a:cs typeface="+mn-cs"/>
              </a:rPr>
              <a:t>; consulte também Estelle De Marco, </a:t>
            </a:r>
            <a:r>
              <a:rPr lang="pt-PT" sz="1200" i="1">
                <a:solidFill>
                  <a:schemeClr val="tx1"/>
                </a:solidFill>
                <a:latin typeface="+mn-lt"/>
                <a:ea typeface="+mn-ea"/>
                <a:cs typeface="+mn-cs"/>
              </a:rPr>
              <a:t>L'anonymat sur Internet et le droit</a:t>
            </a:r>
            <a:r>
              <a:rPr lang="pt-PT" sz="1200">
                <a:solidFill>
                  <a:schemeClr val="tx1"/>
                </a:solidFill>
                <a:latin typeface="+mn-lt"/>
                <a:ea typeface="+mn-ea"/>
                <a:cs typeface="+mn-cs"/>
              </a:rPr>
              <a:t>, tese, Montpellier 1, 2005, ANRT (ISBN: 978-2-7295-6899-3; Ref.: 05MON10067), n.º 86.</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30000">
                <a:solidFill>
                  <a:schemeClr val="tx1"/>
                </a:solidFill>
                <a:latin typeface="+mn-lt"/>
                <a:ea typeface="+mn-ea"/>
                <a:cs typeface="+mn-cs"/>
              </a:rPr>
              <a:t>[5] </a:t>
            </a:r>
            <a:r>
              <a:rPr lang="pt-PT" sz="1200" baseline="0">
                <a:solidFill>
                  <a:schemeClr val="tx1"/>
                </a:solidFill>
                <a:latin typeface="+mn-lt"/>
                <a:ea typeface="+mn-ea"/>
                <a:cs typeface="+mn-cs"/>
              </a:rPr>
              <a:t>Consulte, por exemplo, ECtHR, caso "DL v. Bulgaria", aplicação n.º 7472/14, 19 de maio de 2016, §105; consulte também </a:t>
            </a:r>
            <a:r>
              <a:rPr lang="pt-PT"/>
              <a:t>Opinião dissidente conjunta dos juízes Wiarda, Cremona, Thór Vilhjálmsson, Ryssdal, Ganshof van der Meersch, Sir Gerald Fitzmaurice, Bindschedler-Robert, Liesch e Matscher, §8, disponível no processo judicial "Sunday Times", </a:t>
            </a:r>
            <a:r>
              <a:rPr lang="pt-PT" i="1"/>
              <a:t>op cit</a:t>
            </a:r>
            <a:r>
              <a:rPr lang="pt-PT"/>
              <a:t>.</a:t>
            </a:r>
          </a:p>
          <a:p>
            <a:pPr marL="0" marR="0" indent="0" algn="l" defTabSz="457200" rtl="0" eaLnBrk="1" fontAlgn="base" latinLnBrk="0" hangingPunct="1">
              <a:lnSpc>
                <a:spcPct val="100000"/>
              </a:lnSpc>
              <a:spcBef>
                <a:spcPct val="0"/>
              </a:spcBef>
              <a:spcAft>
                <a:spcPct val="0"/>
              </a:spcAft>
              <a:buClrTx/>
              <a:buSzTx/>
              <a:buFont typeface="Arial" charset="0"/>
              <a:buNone/>
              <a:tabLst/>
              <a:defRPr/>
            </a:pPr>
            <a:r>
              <a:rPr lang="pt-PT" sz="1200" baseline="30000">
                <a:solidFill>
                  <a:schemeClr val="tx1"/>
                </a:solidFill>
                <a:latin typeface="+mn-lt"/>
                <a:ea typeface="+mn-ea"/>
                <a:cs typeface="+mn-cs"/>
              </a:rPr>
              <a:t>[6] </a:t>
            </a:r>
            <a:r>
              <a:rPr lang="pt-PT" sz="1200">
                <a:solidFill>
                  <a:schemeClr val="tx1"/>
                </a:solidFill>
                <a:latin typeface="+mn-lt"/>
                <a:ea typeface="+mn-ea"/>
                <a:cs typeface="+mn-cs"/>
              </a:rPr>
              <a:t>EUCJ, Direitos Digitais da Irlanda e Seitlinger e.a</a:t>
            </a:r>
            <a:r>
              <a:rPr lang="pt-PT" sz="1200" i="1">
                <a:solidFill>
                  <a:schemeClr val="tx1"/>
                </a:solidFill>
                <a:latin typeface="+mn-lt"/>
                <a:ea typeface="+mn-ea"/>
                <a:cs typeface="+mn-cs"/>
              </a:rPr>
              <a:t>.</a:t>
            </a:r>
            <a:r>
              <a:rPr lang="pt-PT" sz="1200">
                <a:solidFill>
                  <a:schemeClr val="tx1"/>
                </a:solidFill>
                <a:latin typeface="+mn-lt"/>
                <a:ea typeface="+mn-ea"/>
                <a:cs typeface="+mn-cs"/>
              </a:rPr>
              <a:t>, casos conjuntos C-293/12 e C-594/12, 8 de abril de 2014;</a:t>
            </a:r>
            <a:r>
              <a:rPr lang="pt-PT" sz="1200" baseline="0">
                <a:solidFill>
                  <a:schemeClr val="tx1"/>
                </a:solidFill>
                <a:latin typeface="+mn-lt"/>
                <a:ea typeface="+mn-ea"/>
                <a:cs typeface="+mn-cs"/>
              </a:rPr>
              <a:t> ECHR, caso "Handyside v. United Kingdom", aplicação 5493/72, julgamento de 7 de dezembro de 1976, Série A, n.º 24, p. 23, §58.</a:t>
            </a:r>
            <a:r>
              <a:rPr lang="pt-PT" sz="1200">
                <a:solidFill>
                  <a:schemeClr val="tx1"/>
                </a:solidFill>
                <a:latin typeface="+mn-lt"/>
                <a:ea typeface="+mn-ea"/>
                <a:cs typeface="+mn-cs"/>
              </a:rPr>
              <a:t> C</a:t>
            </a:r>
            <a:r>
              <a:rPr lang="pt-PT" sz="1200" baseline="0">
                <a:solidFill>
                  <a:schemeClr val="tx1"/>
                </a:solidFill>
                <a:latin typeface="+mn-lt"/>
                <a:ea typeface="+mn-ea"/>
                <a:cs typeface="+mn-cs"/>
              </a:rPr>
              <a:t>onsulte também o </a:t>
            </a:r>
            <a:r>
              <a:rPr lang="pt-PT" sz="1200">
                <a:solidFill>
                  <a:schemeClr val="tx1"/>
                </a:solidFill>
                <a:latin typeface="+mn-lt"/>
                <a:ea typeface="+mn-ea"/>
                <a:cs typeface="+mn-cs"/>
              </a:rPr>
              <a:t>Artigo 29 Grupo de Trabalho de Proteção de Dados, Opinião 01/2014 na aplicação dos conceitos de necessidade e proporcionalidade e proteção de dados dentro do setor da autoridade policial (WP 211), 5.7. O Artigo 29 Trabalho de Proteção de Dados é </a:t>
            </a:r>
            <a:r>
              <a:rPr lang="pt-PT" sz="1200" baseline="0">
                <a:solidFill>
                  <a:schemeClr val="tx1"/>
                </a:solidFill>
                <a:latin typeface="+mn-lt"/>
                <a:ea typeface="+mn-ea"/>
                <a:cs typeface="+mn-cs"/>
              </a:rPr>
              <a:t>uma autoridade independente da UE e geralmente analisa com muita precisão as disposições do ECHR. </a:t>
            </a:r>
          </a:p>
          <a:p>
            <a:pPr marL="0" indent="0" eaLnBrk="1" hangingPunct="1">
              <a:spcBef>
                <a:spcPct val="0"/>
              </a:spcBef>
              <a:buFont typeface="Arial" charset="0"/>
              <a:buNone/>
            </a:pPr>
            <a:endParaRPr lang="fr-FR"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 typeface="Arial" charset="0"/>
              <a:buNone/>
              <a:tabLst/>
              <a:defRPr/>
            </a:pPr>
            <a:endParaRPr lang="en-US" sz="1200" kern="1200" baseline="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130</a:t>
            </a:fld>
            <a:endParaRPr lang="en-US">
              <a:cs typeface="Arial" charset="0"/>
            </a:endParaRPr>
          </a:p>
        </p:txBody>
      </p:sp>
    </p:spTree>
    <p:extLst>
      <p:ext uri="{BB962C8B-B14F-4D97-AF65-F5344CB8AC3E}">
        <p14:creationId xmlns:p14="http://schemas.microsoft.com/office/powerpoint/2010/main" val="1855176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Além disso, o </a:t>
            </a:r>
            <a:r>
              <a:rPr lang="pt-PT" baseline="0"/>
              <a:t>Artigo</a:t>
            </a:r>
            <a:r>
              <a:rPr lang="pt-PT"/>
              <a:t> 16 assegura a preservação da integridade das provas. É indicado um limite de tempo, </a:t>
            </a:r>
            <a:r>
              <a:rPr lang="pt-PT" baseline="0"/>
              <a:t>uma vez que esta é uma garantia muito importante a ser implementada entre as outras “condições e garantias” a serem consideradas de acordo com o Artigo 15 (esses aspetos serão estudados na parte II da aula atual).</a:t>
            </a:r>
            <a:r>
              <a:rPr lang="pt-PT"/>
              <a:t> Este slide exibe o texto completo do Artigo 16,</a:t>
            </a:r>
            <a:r>
              <a:rPr lang="pt-PT" baseline="0"/>
              <a:t> </a:t>
            </a:r>
            <a:r>
              <a:rPr lang="pt-PT" u="none" baseline="0">
                <a:solidFill>
                  <a:srgbClr val="FF0000"/>
                </a:solidFill>
              </a:rPr>
              <a:t>§2.</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a:t>
            </a:fld>
            <a:endParaRPr lang="en-US"/>
          </a:p>
        </p:txBody>
      </p:sp>
    </p:spTree>
    <p:extLst>
      <p:ext uri="{BB962C8B-B14F-4D97-AF65-F5344CB8AC3E}">
        <p14:creationId xmlns:p14="http://schemas.microsoft.com/office/powerpoint/2010/main" val="2828837610"/>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A preservação dos direitos fundamentais é de extrema importância </a:t>
            </a:r>
            <a:r>
              <a:rPr lang="pt-PT" baseline="0"/>
              <a:t>no combate ao cibercrime. De facto, os poderes de investigação que permitem o julgamento de criminosos também são instrumentos suscetíveis de limitar drasticamente as liberdades dos cidadãos. Por conseguinte, a preservação do estado de direito implica submeter os poderes e procedimentos previstos na Secção II da Convenção de Budapeste a condições e garantias que permitam a observância dos direitos e liberdades fundamentais.</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131</a:t>
            </a:fld>
            <a:endParaRPr lang="en-US"/>
          </a:p>
        </p:txBody>
      </p:sp>
    </p:spTree>
    <p:extLst>
      <p:ext uri="{BB962C8B-B14F-4D97-AF65-F5344CB8AC3E}">
        <p14:creationId xmlns:p14="http://schemas.microsoft.com/office/powerpoint/2010/main" val="826098780"/>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pPr eaLnBrk="1" hangingPunct="1">
              <a:spcBef>
                <a:spcPct val="0"/>
              </a:spcBef>
            </a:pPr>
            <a:r>
              <a:rPr lang="pt-PT"/>
              <a:t>O slide atual e os seguintes irão detalhar resumidamente os </a:t>
            </a:r>
            <a:r>
              <a:rPr lang="pt-PT" baseline="0"/>
              <a:t>quatro princípios que acabamos de mencionar.</a:t>
            </a:r>
          </a:p>
          <a:p>
            <a:pPr eaLnBrk="1" hangingPunct="1">
              <a:spcBef>
                <a:spcPct val="0"/>
              </a:spcBef>
            </a:pPr>
            <a:endParaRPr lang="en-US" baseline="0" dirty="0"/>
          </a:p>
          <a:p>
            <a:pPr eaLnBrk="1" hangingPunct="1">
              <a:spcBef>
                <a:spcPct val="0"/>
              </a:spcBef>
            </a:pPr>
            <a:r>
              <a:rPr lang="pt-PT" b="1" u="sng"/>
              <a:t>Base legal</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Qualquer limitação de direitos fundamentais (e, no nosso caso, qualquer poder ou procedimento) </a:t>
            </a:r>
            <a:r>
              <a:rPr lang="pt-PT" sz="1200" baseline="0">
                <a:solidFill>
                  <a:schemeClr val="tx1"/>
                </a:solidFill>
                <a:latin typeface="+mn-lt"/>
                <a:ea typeface="+mn-ea"/>
                <a:cs typeface="+mn-cs"/>
              </a:rPr>
              <a:t>deve ser estabelecido por lei. O direito é aqui entendido</a:t>
            </a:r>
            <a:r>
              <a:rPr lang="pt-PT" sz="1200">
                <a:solidFill>
                  <a:schemeClr val="tx1"/>
                </a:solidFill>
                <a:latin typeface="+mn-lt"/>
                <a:ea typeface="+mn-ea"/>
                <a:cs typeface="+mn-cs"/>
              </a:rPr>
              <a:t> pelo ECtHR “</a:t>
            </a:r>
            <a:r>
              <a:rPr lang="pt-PT" sz="1200" i="1">
                <a:solidFill>
                  <a:schemeClr val="tx1"/>
                </a:solidFill>
                <a:latin typeface="+mn-lt"/>
                <a:ea typeface="+mn-ea"/>
                <a:cs typeface="+mn-cs"/>
              </a:rPr>
              <a:t>no seu sentido substantivo, não no seu sentido formal"</a:t>
            </a:r>
            <a:r>
              <a:rPr lang="pt-PT" sz="1200">
                <a:solidFill>
                  <a:schemeClr val="tx1"/>
                </a:solidFill>
                <a:latin typeface="+mn-lt"/>
                <a:ea typeface="+mn-ea"/>
                <a:cs typeface="+mn-cs"/>
              </a:rPr>
              <a:t>. Em consequência, não se refere apenas a textos legislativos, mas inclui também </a:t>
            </a:r>
            <a:r>
              <a:rPr lang="pt-PT" sz="1200" i="1">
                <a:solidFill>
                  <a:schemeClr val="tx1"/>
                </a:solidFill>
                <a:latin typeface="+mn-lt"/>
                <a:ea typeface="+mn-ea"/>
                <a:cs typeface="+mn-cs"/>
              </a:rPr>
              <a:t>"leis não escritas</a:t>
            </a:r>
            <a:r>
              <a:rPr lang="pt-PT" sz="1200">
                <a:solidFill>
                  <a:schemeClr val="tx1"/>
                </a:solidFill>
                <a:latin typeface="+mn-lt"/>
                <a:ea typeface="+mn-ea"/>
                <a:cs typeface="+mn-cs"/>
              </a:rPr>
              <a:t>", "</a:t>
            </a:r>
            <a:r>
              <a:rPr lang="pt-PT" sz="1200" i="1">
                <a:solidFill>
                  <a:schemeClr val="tx1"/>
                </a:solidFill>
                <a:latin typeface="+mn-lt"/>
                <a:ea typeface="+mn-ea"/>
                <a:cs typeface="+mn-cs"/>
              </a:rPr>
              <a:t>decretos de hierarquia inferior a estatutos</a:t>
            </a:r>
            <a:r>
              <a:rPr lang="pt-PT" sz="1200">
                <a:solidFill>
                  <a:schemeClr val="tx1"/>
                </a:solidFill>
                <a:latin typeface="+mn-lt"/>
                <a:ea typeface="+mn-ea"/>
                <a:cs typeface="+mn-cs"/>
              </a:rPr>
              <a:t>" e jurisprudência. "</a:t>
            </a:r>
            <a:r>
              <a:rPr lang="pt-PT" sz="1200" i="1">
                <a:solidFill>
                  <a:schemeClr val="tx1"/>
                </a:solidFill>
                <a:latin typeface="+mn-lt"/>
                <a:ea typeface="+mn-ea"/>
                <a:cs typeface="+mn-cs"/>
              </a:rPr>
              <a:t>Numa esfera coberta pela lei escrita, a "lei"</a:t>
            </a:r>
            <a:r>
              <a:rPr lang="pt-PT" sz="1200">
                <a:solidFill>
                  <a:schemeClr val="tx1"/>
                </a:solidFill>
                <a:latin typeface="+mn-lt"/>
                <a:ea typeface="+mn-ea"/>
                <a:cs typeface="+mn-cs"/>
              </a:rPr>
              <a:t>" é, portanto, "</a:t>
            </a:r>
            <a:r>
              <a:rPr lang="pt-PT" sz="1200" i="1">
                <a:solidFill>
                  <a:schemeClr val="tx1"/>
                </a:solidFill>
                <a:latin typeface="+mn-lt"/>
                <a:ea typeface="+mn-ea"/>
                <a:cs typeface="+mn-cs"/>
              </a:rPr>
              <a:t>a promulgação em vigor, conforme os tribunais competentes a interpretaram à luz, se necessário, de quaisquer novos desenvolvimentos práticos" </a:t>
            </a:r>
            <a:r>
              <a:rPr lang="pt-PT" sz="1200" i="0">
                <a:solidFill>
                  <a:schemeClr val="tx1"/>
                </a:solidFill>
                <a:latin typeface="+mn-lt"/>
                <a:ea typeface="+mn-ea"/>
                <a:cs typeface="+mn-cs"/>
              </a:rPr>
              <a:t>(</a:t>
            </a:r>
            <a:r>
              <a:rPr lang="pt-PT" sz="9600" baseline="30000"/>
              <a:t>[7]</a:t>
            </a:r>
            <a:r>
              <a:rPr lang="pt-PT"/>
              <a:t> </a:t>
            </a:r>
            <a:r>
              <a:rPr lang="pt-PT" sz="1200" i="0">
                <a:solidFill>
                  <a:schemeClr val="tx1"/>
                </a:solidFill>
                <a:latin typeface="+mn-lt"/>
                <a:ea typeface="+mn-ea"/>
                <a:cs typeface="+mn-cs"/>
              </a:rPr>
              <a:t>processo judicial Kruslin v França).</a:t>
            </a:r>
          </a:p>
          <a:p>
            <a:pPr eaLnBrk="1" hangingPunct="1">
              <a:spcBef>
                <a:spcPct val="0"/>
              </a:spcBef>
            </a:pPr>
            <a:endParaRPr lang="en-GB" sz="1200" kern="1200" baseline="0" dirty="0">
              <a:solidFill>
                <a:schemeClr val="tx1"/>
              </a:solidFill>
              <a:effectLst/>
              <a:latin typeface="+mn-lt"/>
              <a:ea typeface="+mn-ea"/>
              <a:cs typeface="+mn-cs"/>
            </a:endParaRPr>
          </a:p>
          <a:p>
            <a:pPr eaLnBrk="1" hangingPunct="1">
              <a:spcBef>
                <a:spcPct val="0"/>
              </a:spcBef>
            </a:pPr>
            <a:r>
              <a:rPr lang="pt-PT" sz="1200" baseline="0">
                <a:solidFill>
                  <a:schemeClr val="tx1"/>
                </a:solidFill>
                <a:latin typeface="+mn-lt"/>
                <a:ea typeface="+mn-ea"/>
                <a:cs typeface="+mn-cs"/>
              </a:rPr>
              <a:t>Esta base legal deve apresentar alguns critérios de qualidade:</a:t>
            </a:r>
          </a:p>
          <a:p>
            <a:pPr marL="171450" indent="-171450" eaLnBrk="1" hangingPunct="1">
              <a:spcBef>
                <a:spcPct val="0"/>
              </a:spcBef>
              <a:buFontTx/>
              <a:buChar char="-"/>
            </a:pPr>
            <a:r>
              <a:rPr lang="pt-PT" sz="1200" b="1" baseline="0">
                <a:solidFill>
                  <a:schemeClr val="tx1"/>
                </a:solidFill>
                <a:latin typeface="+mn-lt"/>
                <a:ea typeface="+mn-ea"/>
                <a:cs typeface="+mn-cs"/>
              </a:rPr>
              <a:t>Deve ser claro e preciso/detalhado. </a:t>
            </a:r>
            <a:r>
              <a:rPr lang="pt-PT" sz="1200" baseline="0">
                <a:solidFill>
                  <a:schemeClr val="tx1"/>
                </a:solidFill>
                <a:latin typeface="+mn-lt"/>
                <a:ea typeface="+mn-ea"/>
                <a:cs typeface="+mn-cs"/>
              </a:rPr>
              <a:t>"</a:t>
            </a:r>
            <a:r>
              <a:rPr lang="pt-PT" sz="1200" i="1" baseline="0">
                <a:solidFill>
                  <a:schemeClr val="tx1"/>
                </a:solidFill>
                <a:latin typeface="+mn-lt"/>
                <a:ea typeface="+mn-ea"/>
                <a:cs typeface="+mn-cs"/>
              </a:rPr>
              <a:t>A própria lei substantiva, em oposição à prática administrativa anexa, deve indicar o âmbito e a forma de exercício de tal discricionariedade com suficiente clareza, tendo em conta o objetivo legítimo da medida em questão, de dar a proteção adequada individual contra interferências arbitrárias.</a:t>
            </a:r>
            <a:r>
              <a:rPr lang="pt-PT" sz="1200" baseline="0">
                <a:solidFill>
                  <a:schemeClr val="tx1"/>
                </a:solidFill>
                <a:latin typeface="+mn-lt"/>
                <a:ea typeface="+mn-ea"/>
                <a:cs typeface="+mn-cs"/>
              </a:rPr>
              <a:t>" (</a:t>
            </a:r>
            <a:r>
              <a:rPr lang="pt-PT" sz="9600" baseline="30000"/>
              <a:t>[8]</a:t>
            </a:r>
            <a:r>
              <a:rPr lang="pt-PT" sz="1200" i="0">
                <a:solidFill>
                  <a:schemeClr val="tx1"/>
                </a:solidFill>
                <a:latin typeface="+mn-lt"/>
                <a:ea typeface="+mn-ea"/>
                <a:cs typeface="+mn-cs"/>
              </a:rPr>
              <a:t>processo judicial Malone v. The United Kingdom; consulte também Taylor-Sabori v. The United Kingdom; Huvig v. France</a:t>
            </a:r>
            <a:r>
              <a:rPr lang="pt-PT" sz="1200" baseline="0">
                <a:solidFill>
                  <a:schemeClr val="tx1"/>
                </a:solidFill>
                <a:latin typeface="+mn-lt"/>
                <a:ea typeface="+mn-ea"/>
                <a:cs typeface="+mn-cs"/>
              </a:rPr>
              <a:t>). Isto significa, em primeiro lugar, que qualquer "</a:t>
            </a:r>
            <a:r>
              <a:rPr lang="pt-PT" i="1"/>
              <a:t>obscuridade e incerteza</a:t>
            </a:r>
            <a:r>
              <a:rPr lang="pt-PT"/>
              <a:t>" </a:t>
            </a:r>
            <a:r>
              <a:rPr lang="pt-PT" baseline="0"/>
              <a:t> </a:t>
            </a:r>
            <a:r>
              <a:rPr lang="pt-PT"/>
              <a:t> deve ser excluído da lei </a:t>
            </a:r>
            <a:r>
              <a:rPr lang="pt-PT" sz="9600" baseline="30000"/>
              <a:t>[8§79]</a:t>
            </a:r>
            <a:r>
              <a:rPr lang="pt-PT"/>
              <a:t>. </a:t>
            </a:r>
            <a:r>
              <a:rPr lang="pt-PT" sz="1200" baseline="0">
                <a:solidFill>
                  <a:schemeClr val="tx1"/>
                </a:solidFill>
                <a:latin typeface="+mn-lt"/>
                <a:ea typeface="+mn-ea"/>
                <a:cs typeface="+mn-cs"/>
              </a:rPr>
              <a:t>Isto significa, em segundo lugar, que deve haver "garantias adequadas e efetivas contra o abuso"</a:t>
            </a:r>
            <a:r>
              <a:rPr lang="pt-PT" sz="1200" baseline="30000"/>
              <a:t>[9§50]</a:t>
            </a:r>
            <a:r>
              <a:rPr lang="pt-PT" sz="1200" baseline="0">
                <a:solidFill>
                  <a:schemeClr val="tx1"/>
                </a:solidFill>
                <a:latin typeface="+mn-lt"/>
                <a:ea typeface="+mn-ea"/>
                <a:cs typeface="+mn-cs"/>
              </a:rPr>
              <a:t>. Iremos analisar isso mais profundamente ao evocar garantias (slide 34). </a:t>
            </a:r>
          </a:p>
          <a:p>
            <a:pPr marL="171450" indent="-171450" eaLnBrk="1" hangingPunct="1">
              <a:spcBef>
                <a:spcPct val="0"/>
              </a:spcBef>
              <a:buFontTx/>
              <a:buChar char="-"/>
            </a:pPr>
            <a:endParaRPr lang="en-GB" sz="1200" kern="1200" baseline="0" dirty="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b="1" baseline="0">
                <a:solidFill>
                  <a:schemeClr val="tx1"/>
                </a:solidFill>
                <a:latin typeface="+mn-lt"/>
                <a:ea typeface="+mn-ea"/>
                <a:cs typeface="+mn-cs"/>
              </a:rPr>
              <a:t>Deve ser específico e previsível. </a:t>
            </a:r>
            <a:r>
              <a:rPr lang="pt-PT" sz="1200">
                <a:solidFill>
                  <a:schemeClr val="tx1"/>
                </a:solidFill>
                <a:latin typeface="+mn-lt"/>
                <a:ea typeface="+mn-ea"/>
                <a:cs typeface="+mn-cs"/>
              </a:rPr>
              <a:t>A lei deve notavelmente ser "</a:t>
            </a:r>
            <a:r>
              <a:rPr lang="pt-PT" sz="1200" i="1">
                <a:solidFill>
                  <a:schemeClr val="tx1"/>
                </a:solidFill>
                <a:latin typeface="+mn-lt"/>
                <a:ea typeface="+mn-ea"/>
                <a:cs typeface="+mn-cs"/>
              </a:rPr>
              <a:t>formulada com precisão suficiente para permitir ao cidadão regular a sua conduta</a:t>
            </a:r>
            <a:r>
              <a:rPr lang="pt-PT" sz="1200">
                <a:solidFill>
                  <a:schemeClr val="tx1"/>
                </a:solidFill>
                <a:latin typeface="+mn-lt"/>
                <a:ea typeface="+mn-ea"/>
                <a:cs typeface="+mn-cs"/>
              </a:rPr>
              <a:t>: </a:t>
            </a:r>
            <a:r>
              <a:rPr lang="pt-PT" sz="1200" i="1">
                <a:solidFill>
                  <a:schemeClr val="tx1"/>
                </a:solidFill>
                <a:latin typeface="+mn-lt"/>
                <a:ea typeface="+mn-ea"/>
                <a:cs typeface="+mn-cs"/>
              </a:rPr>
              <a:t>ele deve ser capaz - se necessário com conselho apropriado - de prever, num grau que seja razoável nas circunstâncias, as consequências que uma determinada ação pode acarretar "</a:t>
            </a:r>
            <a:r>
              <a:rPr lang="pt-PT" sz="1200">
                <a:solidFill>
                  <a:schemeClr val="tx1"/>
                </a:solidFill>
                <a:latin typeface="+mn-lt"/>
                <a:ea typeface="+mn-ea"/>
                <a:cs typeface="+mn-cs"/>
              </a:rPr>
              <a:t> </a:t>
            </a:r>
            <a:r>
              <a:rPr lang="pt-PT" sz="1200" i="0">
                <a:solidFill>
                  <a:schemeClr val="tx1"/>
                </a:solidFill>
                <a:latin typeface="+mn-lt"/>
                <a:ea typeface="+mn-ea"/>
                <a:cs typeface="+mn-cs"/>
              </a:rPr>
              <a:t>(</a:t>
            </a:r>
            <a:r>
              <a:rPr lang="pt-PT"/>
              <a:t> </a:t>
            </a:r>
            <a:r>
              <a:rPr lang="pt-PT" sz="9600" baseline="30000"/>
              <a:t>[2§49]</a:t>
            </a:r>
            <a:r>
              <a:rPr lang="pt-PT" sz="1200" i="0">
                <a:solidFill>
                  <a:schemeClr val="tx1"/>
                </a:solidFill>
                <a:latin typeface="+mn-lt"/>
                <a:ea typeface="+mn-ea"/>
                <a:cs typeface="+mn-cs"/>
              </a:rPr>
              <a:t>processo judicial Sunday Times v. The United Kingdom)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i="0" kern="1200" dirty="0">
              <a:solidFill>
                <a:schemeClr val="tx1"/>
              </a:solidFill>
              <a:effectLst/>
              <a:latin typeface="+mn-lt"/>
              <a:ea typeface="+mn-ea"/>
              <a:cs typeface="+mn-cs"/>
            </a:endParaRPr>
          </a:p>
          <a:p>
            <a:pPr marL="171450" marR="0" indent="-171450" algn="l" defTabSz="457200" rtl="0" eaLnBrk="1" fontAlgn="base" latinLnBrk="0" hangingPunct="1">
              <a:lnSpc>
                <a:spcPct val="100000"/>
              </a:lnSpc>
              <a:spcBef>
                <a:spcPct val="0"/>
              </a:spcBef>
              <a:spcAft>
                <a:spcPct val="0"/>
              </a:spcAft>
              <a:buClrTx/>
              <a:buSzTx/>
              <a:buFontTx/>
              <a:buChar char="-"/>
              <a:tabLst/>
              <a:defRPr/>
            </a:pPr>
            <a:r>
              <a:rPr lang="pt-PT" sz="1200" b="1" baseline="0">
                <a:solidFill>
                  <a:schemeClr val="tx1"/>
                </a:solidFill>
                <a:latin typeface="+mn-lt"/>
                <a:ea typeface="+mn-ea"/>
                <a:cs typeface="+mn-cs"/>
              </a:rPr>
              <a:t>Deve ser adequadamente acessível. </a:t>
            </a:r>
            <a:r>
              <a:rPr lang="pt-PT" sz="1200" baseline="0">
                <a:solidFill>
                  <a:schemeClr val="tx1"/>
                </a:solidFill>
                <a:latin typeface="+mn-lt"/>
                <a:ea typeface="+mn-ea"/>
                <a:cs typeface="+mn-cs"/>
              </a:rPr>
              <a:t>Isto significa</a:t>
            </a:r>
            <a:r>
              <a:rPr lang="pt-PT" sz="1200">
                <a:solidFill>
                  <a:schemeClr val="tx1"/>
                </a:solidFill>
                <a:latin typeface="+mn-lt"/>
                <a:ea typeface="+mn-ea"/>
                <a:cs typeface="+mn-cs"/>
              </a:rPr>
              <a:t> que “</a:t>
            </a:r>
            <a:r>
              <a:rPr lang="pt-PT" sz="1200" i="1">
                <a:solidFill>
                  <a:schemeClr val="tx1"/>
                </a:solidFill>
                <a:latin typeface="+mn-lt"/>
                <a:ea typeface="+mn-ea"/>
                <a:cs typeface="+mn-cs"/>
              </a:rPr>
              <a:t>o cidadão deve ser capaz de ter uma indicação adequada nas circunstâncias das regras legais aplicáveis ​​a um determinado caso"</a:t>
            </a:r>
            <a:r>
              <a:rPr lang="pt-PT" sz="1200">
                <a:solidFill>
                  <a:schemeClr val="tx1"/>
                </a:solidFill>
                <a:latin typeface="+mn-lt"/>
                <a:ea typeface="+mn-ea"/>
                <a:cs typeface="+mn-cs"/>
              </a:rPr>
              <a:t> </a:t>
            </a:r>
            <a:r>
              <a:rPr lang="pt-PT" sz="1200" i="0">
                <a:solidFill>
                  <a:schemeClr val="tx1"/>
                </a:solidFill>
                <a:latin typeface="+mn-lt"/>
                <a:ea typeface="+mn-ea"/>
                <a:cs typeface="+mn-cs"/>
              </a:rPr>
              <a:t>(</a:t>
            </a:r>
            <a:r>
              <a:rPr lang="pt-PT"/>
              <a:t> </a:t>
            </a:r>
            <a:r>
              <a:rPr lang="pt-PT" sz="9600" baseline="30000"/>
              <a:t>[2§49]</a:t>
            </a:r>
            <a:r>
              <a:rPr lang="pt-PT" sz="1200" i="0">
                <a:solidFill>
                  <a:schemeClr val="tx1"/>
                </a:solidFill>
                <a:latin typeface="+mn-lt"/>
                <a:ea typeface="+mn-ea"/>
                <a:cs typeface="+mn-cs"/>
              </a:rPr>
              <a:t>processo judicial Sunday Times v. The United Kingdom).</a:t>
            </a: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r>
              <a:rPr lang="pt-PT" sz="12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 </a:t>
            </a:r>
            <a:r>
              <a:rPr lang="pt-PT" sz="1200" baseline="0">
                <a:solidFill>
                  <a:schemeClr val="tx1"/>
                </a:solidFill>
                <a:latin typeface="+mn-lt"/>
                <a:ea typeface="+mn-ea"/>
                <a:cs typeface="+mn-cs"/>
              </a:rPr>
              <a:t>ECtHR, caso "</a:t>
            </a:r>
            <a:r>
              <a:rPr lang="pt-PT"/>
              <a:t>Sunday Times v. The United Kingdom", aplicação n.º 6538/74, 26 de abril de 1979, Série A, n.º 30.</a:t>
            </a:r>
          </a:p>
          <a:p>
            <a:pPr marL="0" indent="0" eaLnBrk="1" hangingPunct="1">
              <a:spcBef>
                <a:spcPct val="0"/>
              </a:spcBef>
              <a:buNone/>
            </a:pPr>
            <a:r>
              <a:rPr lang="pt-PT" sz="1200" baseline="30000"/>
              <a:t>[7] </a:t>
            </a:r>
            <a:r>
              <a:rPr lang="pt-PT" sz="1200"/>
              <a:t>ECtHR, caso "Kruslin v. France", aplicação n.º </a:t>
            </a:r>
            <a:r>
              <a:rPr lang="pt-PT"/>
              <a:t>11801/85, </a:t>
            </a:r>
            <a:r>
              <a:rPr lang="pt-PT" sz="1200"/>
              <a:t>24 de abril de 1990, §29.</a:t>
            </a:r>
          </a:p>
          <a:p>
            <a:pPr marL="0" indent="0" eaLnBrk="1" hangingPunct="1">
              <a:spcBef>
                <a:spcPct val="0"/>
              </a:spcBef>
              <a:buNone/>
            </a:pPr>
            <a:r>
              <a:rPr lang="pt-PT" sz="1200" baseline="30000"/>
              <a:t>[8] </a:t>
            </a:r>
            <a:r>
              <a:rPr lang="pt-PT" sz="1200"/>
              <a:t>ECtHR, caso "Malone v. United Kingdom", aplicação n.º </a:t>
            </a:r>
            <a:r>
              <a:rPr lang="pt-PT"/>
              <a:t>8691/79, </a:t>
            </a:r>
            <a:r>
              <a:rPr lang="pt-PT" sz="1200"/>
              <a:t>2 de agosto de 1984, §67; ECtHR, "Taylor-Sabori v. The United Kingdom", aplicação n.º </a:t>
            </a:r>
            <a:r>
              <a:rPr lang="pt-PT"/>
              <a:t>47114/99 , </a:t>
            </a:r>
            <a:r>
              <a:rPr lang="pt-PT" sz="1200"/>
              <a:t>22 de outubro de 2002, §18;</a:t>
            </a:r>
            <a:r>
              <a:rPr lang="pt-PT" sz="1200" baseline="0"/>
              <a:t> “Huvig v. France", aplicação n.º 11105/84, 24 de abril de 1990, §32.</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rgbClr val="FF0000"/>
                </a:solidFill>
                <a:latin typeface="+mn-lt"/>
                <a:ea typeface="+mn-ea"/>
                <a:cs typeface="+mn-cs"/>
              </a:rPr>
              <a:t>[9] </a:t>
            </a:r>
            <a:r>
              <a:rPr lang="pt-PT" sz="1200">
                <a:solidFill>
                  <a:srgbClr val="FF0000"/>
                </a:solidFill>
                <a:latin typeface="+mn-lt"/>
                <a:ea typeface="+mn-ea"/>
                <a:cs typeface="+mn-cs"/>
              </a:rPr>
              <a:t>ECtHR</a:t>
            </a:r>
            <a:r>
              <a:rPr lang="pt-PT" sz="1200" i="1">
                <a:solidFill>
                  <a:srgbClr val="FF0000"/>
                </a:solidFill>
                <a:latin typeface="+mn-lt"/>
                <a:ea typeface="+mn-ea"/>
                <a:cs typeface="+mn-cs"/>
              </a:rPr>
              <a:t>, </a:t>
            </a:r>
            <a:r>
              <a:rPr lang="pt-PT" sz="1200" i="0">
                <a:solidFill>
                  <a:srgbClr val="FF0000"/>
                </a:solidFill>
                <a:latin typeface="+mn-lt"/>
                <a:ea typeface="+mn-ea"/>
                <a:cs typeface="+mn-cs"/>
              </a:rPr>
              <a:t>caso "</a:t>
            </a:r>
            <a:r>
              <a:rPr lang="pt-PT" sz="1200">
                <a:solidFill>
                  <a:srgbClr val="FF0000"/>
                </a:solidFill>
                <a:latin typeface="+mn-lt"/>
                <a:ea typeface="+mn-ea"/>
                <a:cs typeface="+mn-cs"/>
              </a:rPr>
              <a:t>Klass and others v. Germany”, aplicação n.º 5029/71, 6 de setembro de 1978, Série A, n.º 28, §§ 50 e seguintes.</a:t>
            </a:r>
          </a:p>
          <a:p>
            <a:pPr marL="0" indent="0" eaLnBrk="1" hangingPunct="1">
              <a:spcBef>
                <a:spcPct val="0"/>
              </a:spcBef>
              <a:buNone/>
            </a:pPr>
            <a:endParaRPr lang="en-GB" sz="1200" baseline="30000" dirty="0"/>
          </a:p>
          <a:p>
            <a:pPr marL="0" indent="0" eaLnBrk="1" hangingPunct="1">
              <a:spcBef>
                <a:spcPct val="0"/>
              </a:spcBef>
              <a:buNone/>
            </a:pPr>
            <a:endParaRPr lang="en-GB" sz="1200" dirty="0"/>
          </a:p>
          <a:p>
            <a:pPr marL="0" indent="0" eaLnBrk="1" hangingPunct="1">
              <a:spcBef>
                <a:spcPct val="0"/>
              </a:spcBef>
              <a:buNone/>
            </a:pPr>
            <a:endParaRPr lang="en-GB" sz="1200" dirty="0"/>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132</a:t>
            </a:fld>
            <a:endParaRPr lang="en-US">
              <a:cs typeface="Arial" charset="0"/>
            </a:endParaRPr>
          </a:p>
        </p:txBody>
      </p:sp>
    </p:spTree>
    <p:extLst>
      <p:ext uri="{BB962C8B-B14F-4D97-AF65-F5344CB8AC3E}">
        <p14:creationId xmlns:p14="http://schemas.microsoft.com/office/powerpoint/2010/main" val="1106881323"/>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t-PT" sz="1200" b="1" i="0" u="sng">
                <a:solidFill>
                  <a:schemeClr val="tx1"/>
                </a:solidFill>
                <a:latin typeface="+mn-lt"/>
                <a:ea typeface="+mn-ea"/>
                <a:cs typeface="+mn-cs"/>
              </a:rPr>
              <a:t>Objetivo legítimo</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Cada artigo do ECHR </a:t>
            </a:r>
            <a:r>
              <a:rPr lang="pt-PT" sz="1200" baseline="0">
                <a:solidFill>
                  <a:schemeClr val="tx1"/>
                </a:solidFill>
                <a:latin typeface="+mn-lt"/>
                <a:ea typeface="+mn-ea"/>
                <a:cs typeface="+mn-cs"/>
              </a:rPr>
              <a:t>que regulamenta um direito condicional fundamental enumera, de forma</a:t>
            </a:r>
            <a:r>
              <a:rPr lang="pt-PT" sz="1200">
                <a:solidFill>
                  <a:schemeClr val="tx1"/>
                </a:solidFill>
                <a:latin typeface="+mn-lt"/>
                <a:ea typeface="+mn-ea"/>
                <a:cs typeface="+mn-cs"/>
              </a:rPr>
              <a:t> exaustiva, os objetivos legítimos para os quais uma interferência no direito em questão pode ser legítima. Por exemplo, em relação ao direito à vida privada (Artigo 8), estes objetivos são os interesses de segurança nacional, segurança pública ou bem-estar económico do país, prevenção de desordem ou crime, proteção à saúde ou moral e proteção dos direitos e liberdades de outros.</a:t>
            </a: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a:p>
            <a:pPr eaLnBrk="1" hangingPunct="1">
              <a:spcBef>
                <a:spcPct val="0"/>
              </a:spcBef>
            </a:pPr>
            <a:endParaRPr lang="en-GB" sz="1200" i="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133</a:t>
            </a:fld>
            <a:endParaRPr lang="en-US">
              <a:cs typeface="Arial" charset="0"/>
            </a:endParaRPr>
          </a:p>
        </p:txBody>
      </p:sp>
    </p:spTree>
    <p:extLst>
      <p:ext uri="{BB962C8B-B14F-4D97-AF65-F5344CB8AC3E}">
        <p14:creationId xmlns:p14="http://schemas.microsoft.com/office/powerpoint/2010/main" val="4032857150"/>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7500" lnSpcReduction="20000"/>
          </a:bodyPr>
          <a:lstStyle/>
          <a:p>
            <a:r>
              <a:rPr lang="pt-PT" sz="1200">
                <a:solidFill>
                  <a:schemeClr val="tx1"/>
                </a:solidFill>
                <a:latin typeface="+mn-lt"/>
                <a:ea typeface="+mn-ea"/>
                <a:cs typeface="+mn-cs"/>
              </a:rPr>
              <a:t>Este princípio de "necessidade" da interferência (na </a:t>
            </a:r>
            <a:r>
              <a:rPr lang="pt-PT" sz="1200" baseline="0">
                <a:solidFill>
                  <a:schemeClr val="tx1"/>
                </a:solidFill>
                <a:latin typeface="+mn-lt"/>
                <a:ea typeface="+mn-ea"/>
                <a:cs typeface="+mn-cs"/>
              </a:rPr>
              <a:t>nossa aula, "interferência" ou "limitação" refere-se ao poder ou procedimento)</a:t>
            </a:r>
            <a:r>
              <a:rPr lang="pt-PT" sz="1200">
                <a:solidFill>
                  <a:schemeClr val="tx1"/>
                </a:solidFill>
                <a:latin typeface="+mn-lt"/>
                <a:ea typeface="+mn-ea"/>
                <a:cs typeface="+mn-cs"/>
              </a:rPr>
              <a:t> consiste na </a:t>
            </a:r>
            <a:r>
              <a:rPr lang="pt-PT" sz="1200" b="1">
                <a:solidFill>
                  <a:schemeClr val="tx1"/>
                </a:solidFill>
                <a:latin typeface="+mn-lt"/>
                <a:ea typeface="+mn-ea"/>
                <a:cs typeface="+mn-cs"/>
              </a:rPr>
              <a:t>demonstração</a:t>
            </a:r>
            <a:r>
              <a:rPr lang="pt-PT" sz="1200">
                <a:solidFill>
                  <a:schemeClr val="tx1"/>
                </a:solidFill>
                <a:latin typeface="+mn-lt"/>
                <a:ea typeface="+mn-ea"/>
                <a:cs typeface="+mn-cs"/>
              </a:rPr>
              <a:t> </a:t>
            </a:r>
            <a:r>
              <a:rPr lang="pt-PT" sz="1200" baseline="30000">
                <a:solidFill>
                  <a:schemeClr val="tx1"/>
                </a:solidFill>
                <a:latin typeface="+mn-lt"/>
                <a:ea typeface="+mn-ea"/>
                <a:cs typeface="+mn-cs"/>
              </a:rPr>
              <a:t>[10]</a:t>
            </a:r>
            <a:r>
              <a:rPr lang="pt-PT" sz="1200" baseline="0">
                <a:solidFill>
                  <a:schemeClr val="tx1"/>
                </a:solidFill>
                <a:latin typeface="+mn-lt"/>
                <a:ea typeface="+mn-ea"/>
                <a:cs typeface="+mn-cs"/>
              </a:rPr>
              <a:t> </a:t>
            </a:r>
            <a:r>
              <a:rPr lang="pt-PT" sz="1200" b="1">
                <a:solidFill>
                  <a:schemeClr val="tx1"/>
                </a:solidFill>
                <a:latin typeface="+mn-lt"/>
                <a:ea typeface="+mn-ea"/>
                <a:cs typeface="+mn-cs"/>
              </a:rPr>
              <a:t>que essa interferência é realmente apropriada para satisfazer uma necessidade social específica</a:t>
            </a:r>
            <a:r>
              <a:rPr lang="pt-PT" sz="1200" b="0">
                <a:solidFill>
                  <a:schemeClr val="tx1"/>
                </a:solidFill>
                <a:latin typeface="+mn-lt"/>
                <a:ea typeface="+mn-ea"/>
                <a:cs typeface="+mn-cs"/>
              </a:rPr>
              <a:t>, </a:t>
            </a:r>
            <a:r>
              <a:rPr lang="pt-PT" sz="1200" b="0" baseline="0">
                <a:solidFill>
                  <a:schemeClr val="tx1"/>
                </a:solidFill>
                <a:latin typeface="+mn-lt"/>
                <a:ea typeface="+mn-ea"/>
                <a:cs typeface="+mn-cs"/>
              </a:rPr>
              <a:t>e isso deve ser</a:t>
            </a:r>
            <a:r>
              <a:rPr lang="pt-PT" sz="1200">
                <a:solidFill>
                  <a:schemeClr val="tx1"/>
                </a:solidFill>
                <a:latin typeface="+mn-lt"/>
                <a:ea typeface="+mn-ea"/>
                <a:cs typeface="+mn-cs"/>
              </a:rPr>
              <a:t> estabelecido de forma convincente</a:t>
            </a:r>
            <a:r>
              <a:rPr lang="pt-PT" sz="1200" baseline="30000">
                <a:solidFill>
                  <a:schemeClr val="tx1"/>
                </a:solidFill>
                <a:latin typeface="+mn-lt"/>
                <a:ea typeface="+mn-ea"/>
                <a:cs typeface="+mn-cs"/>
              </a:rPr>
              <a:t>[11]</a:t>
            </a:r>
            <a:r>
              <a:rPr lang="pt-PT" sz="1200">
                <a:solidFill>
                  <a:schemeClr val="tx1"/>
                </a:solidFill>
                <a:latin typeface="+mn-lt"/>
                <a:ea typeface="+mn-ea"/>
                <a:cs typeface="+mn-cs"/>
              </a:rPr>
              <a:t>.</a:t>
            </a:r>
          </a:p>
          <a:p>
            <a:endParaRPr lang="en-GB" sz="1200" b="0" kern="1200" baseline="0" dirty="0">
              <a:solidFill>
                <a:schemeClr val="tx1"/>
              </a:solidFill>
              <a:effectLst/>
              <a:latin typeface="+mn-lt"/>
              <a:ea typeface="+mn-ea"/>
              <a:cs typeface="+mn-cs"/>
            </a:endParaRPr>
          </a:p>
          <a:p>
            <a:r>
              <a:rPr lang="pt-PT" sz="1200">
                <a:solidFill>
                  <a:schemeClr val="tx1"/>
                </a:solidFill>
                <a:latin typeface="+mn-lt"/>
                <a:ea typeface="+mn-ea"/>
                <a:cs typeface="+mn-cs"/>
              </a:rPr>
              <a:t>Portanto, o princípio da necessidade é dividido em dois requisitos:</a:t>
            </a:r>
          </a:p>
          <a:p>
            <a:endParaRPr lang="en-GB" sz="1200" kern="1200" dirty="0">
              <a:solidFill>
                <a:schemeClr val="tx1"/>
              </a:solidFill>
              <a:effectLst/>
              <a:latin typeface="+mn-lt"/>
              <a:ea typeface="+mn-ea"/>
              <a:cs typeface="+mn-cs"/>
            </a:endParaRPr>
          </a:p>
          <a:p>
            <a:pPr marL="0" indent="0">
              <a:buFontTx/>
              <a:buNone/>
            </a:pPr>
            <a:r>
              <a:rPr lang="pt-PT" sz="1200" b="1">
                <a:solidFill>
                  <a:schemeClr val="tx1"/>
                </a:solidFill>
                <a:latin typeface="+mn-lt"/>
                <a:ea typeface="+mn-ea"/>
                <a:cs typeface="+mn-cs"/>
              </a:rPr>
              <a:t>- Em primeiro lugar, deve identificar-se uma necessidade social específica de interferência</a:t>
            </a:r>
            <a:r>
              <a:rPr lang="pt-PT" sz="1200">
                <a:solidFill>
                  <a:schemeClr val="tx1"/>
                </a:solidFill>
                <a:latin typeface="+mn-lt"/>
                <a:ea typeface="+mn-ea"/>
                <a:cs typeface="+mn-cs"/>
              </a:rPr>
              <a:t> (no âmbito mais abrangente do objetivo legítimo prosseguido) </a:t>
            </a:r>
            <a:r>
              <a:rPr lang="pt-PT" sz="1200" baseline="30000">
                <a:solidFill>
                  <a:schemeClr val="tx1"/>
                </a:solidFill>
                <a:latin typeface="+mn-lt"/>
                <a:ea typeface="+mn-ea"/>
                <a:cs typeface="+mn-cs"/>
              </a:rPr>
              <a:t>[12]</a:t>
            </a:r>
            <a:r>
              <a:rPr lang="pt-PT" sz="1200">
                <a:solidFill>
                  <a:schemeClr val="tx1"/>
                </a:solidFill>
                <a:latin typeface="+mn-lt"/>
                <a:ea typeface="+mn-ea"/>
                <a:cs typeface="+mn-cs"/>
              </a:rPr>
              <a:t> . Esta necessidade deve ser "pressionada" (</a:t>
            </a:r>
            <a:r>
              <a:rPr lang="pt-PT" sz="1200" baseline="30000">
                <a:solidFill>
                  <a:schemeClr val="tx1"/>
                </a:solidFill>
                <a:latin typeface="+mn-lt"/>
                <a:ea typeface="+mn-ea"/>
                <a:cs typeface="+mn-cs"/>
              </a:rPr>
              <a:t>[13 §3.14] [14]</a:t>
            </a:r>
            <a:r>
              <a:rPr lang="pt-PT" sz="1200">
                <a:solidFill>
                  <a:schemeClr val="tx1"/>
                </a:solidFill>
                <a:latin typeface="+mn-lt"/>
                <a:ea typeface="+mn-ea"/>
                <a:cs typeface="+mn-cs"/>
              </a:rPr>
              <a:t>), por outras palavras, deve ter um certo </a:t>
            </a:r>
            <a:r>
              <a:rPr lang="pt-PT" sz="1200" b="1">
                <a:solidFill>
                  <a:schemeClr val="tx1"/>
                </a:solidFill>
                <a:latin typeface="+mn-lt"/>
                <a:ea typeface="+mn-ea"/>
                <a:cs typeface="+mn-cs"/>
              </a:rPr>
              <a:t>"</a:t>
            </a:r>
            <a:r>
              <a:rPr lang="pt-PT" sz="1200" b="1" i="1">
                <a:solidFill>
                  <a:schemeClr val="tx1"/>
                </a:solidFill>
                <a:latin typeface="+mn-lt"/>
                <a:ea typeface="+mn-ea"/>
                <a:cs typeface="+mn-cs"/>
              </a:rPr>
              <a:t>nível de severidade</a:t>
            </a:r>
            <a:r>
              <a:rPr lang="pt-PT" sz="1200">
                <a:solidFill>
                  <a:schemeClr val="tx1"/>
                </a:solidFill>
                <a:latin typeface="+mn-lt"/>
                <a:ea typeface="+mn-ea"/>
                <a:cs typeface="+mn-cs"/>
              </a:rPr>
              <a:t> </a:t>
            </a:r>
            <a:r>
              <a:rPr lang="pt-PT" sz="1200" i="1">
                <a:solidFill>
                  <a:schemeClr val="tx1"/>
                </a:solidFill>
                <a:latin typeface="+mn-lt"/>
                <a:ea typeface="+mn-ea"/>
                <a:cs typeface="+mn-cs"/>
              </a:rPr>
              <a:t>, </a:t>
            </a:r>
            <a:r>
              <a:rPr lang="pt-PT" sz="1200" b="1" i="1">
                <a:solidFill>
                  <a:schemeClr val="tx1"/>
                </a:solidFill>
                <a:latin typeface="+mn-lt"/>
                <a:ea typeface="+mn-ea"/>
                <a:cs typeface="+mn-cs"/>
              </a:rPr>
              <a:t>urgência ou imediatismo</a:t>
            </a:r>
            <a:r>
              <a:rPr lang="pt-PT" sz="1200" i="1">
                <a:solidFill>
                  <a:schemeClr val="tx1"/>
                </a:solidFill>
                <a:latin typeface="+mn-lt"/>
                <a:ea typeface="+mn-ea"/>
                <a:cs typeface="+mn-cs"/>
              </a:rPr>
              <a:t>"</a:t>
            </a:r>
            <a:r>
              <a:rPr lang="pt-PT" sz="1200">
                <a:solidFill>
                  <a:schemeClr val="tx1"/>
                </a:solidFill>
                <a:latin typeface="+mn-lt"/>
                <a:ea typeface="+mn-ea"/>
                <a:cs typeface="+mn-cs"/>
              </a:rPr>
              <a:t>. O dano pode resultar na sociedade se a necessidade não for abordada, levando em conta as opiniões da sociedade e as opiniões potencialmente divergentes a respeito dessa "necessidade" específica (</a:t>
            </a:r>
            <a:r>
              <a:rPr lang="pt-PT" sz="1200" baseline="30000">
                <a:solidFill>
                  <a:schemeClr val="tx1"/>
                </a:solidFill>
                <a:latin typeface="+mn-lt"/>
                <a:ea typeface="+mn-ea"/>
                <a:cs typeface="+mn-cs"/>
              </a:rPr>
              <a:t>[13]§3.17-19</a:t>
            </a:r>
            <a:r>
              <a:rPr lang="pt-PT" sz="1200">
                <a:solidFill>
                  <a:schemeClr val="tx1"/>
                </a:solidFill>
                <a:latin typeface="+mn-lt"/>
                <a:ea typeface="+mn-ea"/>
                <a:cs typeface="+mn-cs"/>
              </a:rPr>
              <a:t>).</a:t>
            </a:r>
          </a:p>
          <a:p>
            <a:pPr marL="0" indent="0">
              <a:buFontTx/>
              <a:buNone/>
            </a:pPr>
            <a:endParaRPr lang="en-GB" sz="1200" kern="1200" dirty="0">
              <a:solidFill>
                <a:schemeClr val="tx1"/>
              </a:solidFill>
              <a:effectLst/>
              <a:latin typeface="+mn-lt"/>
              <a:ea typeface="+mn-ea"/>
              <a:cs typeface="+mn-cs"/>
            </a:endParaRPr>
          </a:p>
          <a:p>
            <a:pPr marL="0" indent="0">
              <a:buFontTx/>
              <a:buNone/>
            </a:pPr>
            <a:r>
              <a:rPr lang="pt-PT" sz="1200">
                <a:solidFill>
                  <a:srgbClr val="FF0000"/>
                </a:solidFill>
                <a:latin typeface="+mn-lt"/>
                <a:ea typeface="+mn-ea"/>
                <a:cs typeface="+mn-cs"/>
              </a:rPr>
              <a:t>Além disso, a existência desta necessidade grave ou urgente deve </a:t>
            </a:r>
            <a:r>
              <a:rPr lang="pt-PT" sz="1200" b="1">
                <a:solidFill>
                  <a:srgbClr val="FF0000"/>
                </a:solidFill>
                <a:latin typeface="+mn-lt"/>
                <a:ea typeface="+mn-ea"/>
                <a:cs typeface="+mn-cs"/>
              </a:rPr>
              <a:t>ser demonstrada/comprovada</a:t>
            </a:r>
            <a:r>
              <a:rPr lang="pt-PT" sz="1200">
                <a:solidFill>
                  <a:srgbClr val="FF0000"/>
                </a:solidFill>
                <a:latin typeface="+mn-lt"/>
                <a:ea typeface="+mn-ea"/>
                <a:cs typeface="+mn-cs"/>
              </a:rPr>
              <a:t>. Por exemplo, num caso em que a recorrente tinha sido impedida de fazer determinadas declarações relativas aos perigos dos fornos micro-ondas, o ECtHR concluiu que "</a:t>
            </a:r>
            <a:r>
              <a:rPr lang="pt-PT" sz="1200" i="1">
                <a:solidFill>
                  <a:srgbClr val="FF0000"/>
                </a:solidFill>
                <a:latin typeface="+mn-lt"/>
                <a:ea typeface="+mn-ea"/>
                <a:cs typeface="+mn-cs"/>
              </a:rPr>
              <a:t>não havia provas de que a venda de fornos micro-ondas tivesse sido afetada pelas observações do requerente</a:t>
            </a:r>
            <a:r>
              <a:rPr lang="pt-PT" sz="1200">
                <a:solidFill>
                  <a:srgbClr val="FF0000"/>
                </a:solidFill>
                <a:latin typeface="+mn-lt"/>
                <a:ea typeface="+mn-ea"/>
                <a:cs typeface="+mn-cs"/>
              </a:rPr>
              <a:t>". </a:t>
            </a:r>
            <a:r>
              <a:rPr lang="pt-PT" sz="1200" baseline="30000">
                <a:solidFill>
                  <a:srgbClr val="FF0000"/>
                </a:solidFill>
                <a:latin typeface="+mn-lt"/>
                <a:ea typeface="+mn-ea"/>
                <a:cs typeface="+mn-cs"/>
              </a:rPr>
              <a:t>[14]</a:t>
            </a:r>
          </a:p>
          <a:p>
            <a:pPr marL="0" indent="0">
              <a:buFontTx/>
              <a:buNone/>
            </a:pPr>
            <a:endParaRPr lang="en-GB" sz="1200" i="0" kern="1200" baseline="30000" dirty="0">
              <a:solidFill>
                <a:srgbClr val="FF0000"/>
              </a:solidFill>
              <a:effectLst/>
              <a:latin typeface="+mn-lt"/>
              <a:ea typeface="+mn-ea"/>
              <a:cs typeface="+mn-cs"/>
            </a:endParaRPr>
          </a:p>
          <a:p>
            <a:pPr marL="0" indent="0">
              <a:buFontTx/>
              <a:buNone/>
            </a:pPr>
            <a:endParaRPr lang="en-GB" sz="1200" i="0" kern="1200" baseline="30000" dirty="0">
              <a:solidFill>
                <a:srgbClr val="FF0000"/>
              </a:solidFill>
              <a:effectLst/>
              <a:latin typeface="+mn-lt"/>
              <a:ea typeface="+mn-ea"/>
              <a:cs typeface="+mn-cs"/>
            </a:endParaRPr>
          </a:p>
          <a:p>
            <a:pPr marL="0" marR="0" lvl="1" indent="0" algn="l" defTabSz="457200" rtl="0" eaLnBrk="0" fontAlgn="base" latinLnBrk="0" hangingPunct="0">
              <a:lnSpc>
                <a:spcPct val="100000"/>
              </a:lnSpc>
              <a:spcBef>
                <a:spcPct val="30000"/>
              </a:spcBef>
              <a:spcAft>
                <a:spcPct val="0"/>
              </a:spcAft>
              <a:buClrTx/>
              <a:buSzTx/>
              <a:buFontTx/>
              <a:buNone/>
              <a:tabLst/>
              <a:defRPr/>
            </a:pPr>
            <a:r>
              <a:rPr lang="pt-PT" sz="2700" i="0"/>
              <a:t>A necessidade social identificada irá constituir a base para implementar, ordenar e/ou aplicar a limitação dos direitos (</a:t>
            </a:r>
            <a:r>
              <a:rPr lang="pt-PT" sz="2700" i="0" baseline="0"/>
              <a:t>o poder ou procedimento). Note-se que estes fundamentos</a:t>
            </a:r>
            <a:r>
              <a:rPr lang="pt-PT" sz="2700" i="0"/>
              <a:t> terão de ser mencionados na base jurídica, a fim de garantir a proporcionalidade</a:t>
            </a:r>
            <a:r>
              <a:rPr lang="pt-PT" sz="2700" baseline="30000">
                <a:sym typeface="Wingdings" panose="05000000000000000000" pitchFamily="2" charset="2"/>
              </a:rPr>
              <a:t>[9§50] [slides 29 and 34]</a:t>
            </a:r>
            <a:r>
              <a:rPr lang="pt-PT" sz="2700">
                <a:sym typeface="Wingdings" panose="05000000000000000000" pitchFamily="2" charset="2"/>
              </a:rPr>
              <a:t>.</a:t>
            </a:r>
          </a:p>
          <a:p>
            <a:pPr marL="0" indent="0">
              <a:buFontTx/>
              <a:buNone/>
            </a:pPr>
            <a:endParaRPr lang="en-GB" sz="1200" kern="1200" baseline="30000" dirty="0">
              <a:solidFill>
                <a:srgbClr val="FF0000"/>
              </a:solidFill>
              <a:effectLst/>
              <a:latin typeface="+mn-lt"/>
              <a:ea typeface="+mn-ea"/>
              <a:cs typeface="+mn-cs"/>
            </a:endParaRPr>
          </a:p>
          <a:p>
            <a:pPr marL="0" indent="0">
              <a:buFontTx/>
              <a:buNone/>
            </a:pPr>
            <a:r>
              <a:rPr lang="pt-PT" sz="1200" b="1">
                <a:solidFill>
                  <a:schemeClr val="tx1"/>
                </a:solidFill>
                <a:latin typeface="+mn-lt"/>
                <a:ea typeface="+mn-ea"/>
                <a:cs typeface="+mn-cs"/>
              </a:rPr>
              <a:t>- Em segundo lugar, é preciso demonstrar que a interferência é adequada para satisfazer essa necessidade</a:t>
            </a:r>
            <a:r>
              <a:rPr lang="pt-PT" sz="1200" b="0">
                <a:solidFill>
                  <a:schemeClr val="tx1"/>
                </a:solidFill>
                <a:latin typeface="+mn-lt"/>
                <a:ea typeface="+mn-ea"/>
                <a:cs typeface="+mn-cs"/>
              </a:rPr>
              <a:t>.</a:t>
            </a:r>
          </a:p>
          <a:p>
            <a:r>
              <a:rPr lang="pt-PT" sz="1200">
                <a:solidFill>
                  <a:schemeClr val="tx1"/>
                </a:solidFill>
                <a:latin typeface="+mn-lt"/>
                <a:ea typeface="+mn-ea"/>
                <a:cs typeface="+mn-cs"/>
              </a:rPr>
              <a:t>Estabelecer a necessidade de interferência, num determinado caso, também significa estabelecer que essa interferência é apropriada para alcançar o objetivo prosseguido, em outras palavras, que efetivamente possa mitigar os danos causados ​​à sociedade (</a:t>
            </a:r>
            <a:r>
              <a:rPr lang="pt-PT" sz="1200" baseline="30000">
                <a:solidFill>
                  <a:schemeClr val="tx1"/>
                </a:solidFill>
                <a:latin typeface="+mn-lt"/>
                <a:ea typeface="+mn-ea"/>
                <a:cs typeface="+mn-cs"/>
              </a:rPr>
              <a:t>[13 §3.19]</a:t>
            </a:r>
            <a:r>
              <a:rPr lang="pt-PT" sz="1200">
                <a:solidFill>
                  <a:schemeClr val="tx1"/>
                </a:solidFill>
                <a:latin typeface="+mn-lt"/>
                <a:ea typeface="+mn-ea"/>
                <a:cs typeface="+mn-cs"/>
              </a:rPr>
              <a:t>). Estabelecer a necessidade de uma interferência pode implicar a revisão da "</a:t>
            </a:r>
            <a:r>
              <a:rPr lang="pt-PT" sz="1200" i="1">
                <a:solidFill>
                  <a:schemeClr val="tx1"/>
                </a:solidFill>
                <a:latin typeface="+mn-lt"/>
                <a:ea typeface="+mn-ea"/>
                <a:cs typeface="+mn-cs"/>
              </a:rPr>
              <a:t>eficácia das medidas existentes</a:t>
            </a:r>
            <a:r>
              <a:rPr lang="pt-PT" sz="1200">
                <a:solidFill>
                  <a:schemeClr val="tx1"/>
                </a:solidFill>
                <a:latin typeface="+mn-lt"/>
                <a:ea typeface="+mn-ea"/>
                <a:cs typeface="+mn-cs"/>
              </a:rPr>
              <a:t>" visando atender à necessidade social urgente, "</a:t>
            </a:r>
            <a:r>
              <a:rPr lang="pt-PT" sz="1200" i="1">
                <a:solidFill>
                  <a:schemeClr val="tx1"/>
                </a:solidFill>
                <a:latin typeface="+mn-lt"/>
                <a:ea typeface="+mn-ea"/>
                <a:cs typeface="+mn-cs"/>
              </a:rPr>
              <a:t>além da medida proposta</a:t>
            </a:r>
            <a:r>
              <a:rPr lang="pt-PT" sz="1200">
                <a:solidFill>
                  <a:schemeClr val="tx1"/>
                </a:solidFill>
                <a:latin typeface="+mn-lt"/>
                <a:ea typeface="+mn-ea"/>
                <a:cs typeface="+mn-cs"/>
              </a:rPr>
              <a:t>", e explicar "</a:t>
            </a:r>
            <a:r>
              <a:rPr lang="pt-PT" sz="1200" i="1">
                <a:solidFill>
                  <a:schemeClr val="tx1"/>
                </a:solidFill>
                <a:latin typeface="+mn-lt"/>
                <a:ea typeface="+mn-ea"/>
                <a:cs typeface="+mn-cs"/>
              </a:rPr>
              <a:t>por que essas medidas existentes não são mais suficientes</a:t>
            </a:r>
            <a:r>
              <a:rPr lang="pt-PT" sz="1200">
                <a:solidFill>
                  <a:schemeClr val="tx1"/>
                </a:solidFill>
                <a:latin typeface="+mn-lt"/>
                <a:ea typeface="+mn-ea"/>
                <a:cs typeface="+mn-cs"/>
              </a:rPr>
              <a:t>" e como a proposta medida trará remédios </a:t>
            </a:r>
            <a:r>
              <a:rPr lang="pt-PT" sz="1200" baseline="30000">
                <a:solidFill>
                  <a:schemeClr val="tx1"/>
                </a:solidFill>
                <a:latin typeface="+mn-lt"/>
                <a:ea typeface="+mn-ea"/>
                <a:cs typeface="+mn-cs"/>
              </a:rPr>
              <a:t>[13 §3.26] [15</a:t>
            </a:r>
            <a:r>
              <a:rPr lang="pt-PT" sz="1200" baseline="0">
                <a:solidFill>
                  <a:schemeClr val="tx1"/>
                </a:solidFill>
                <a:latin typeface="+mn-lt"/>
                <a:ea typeface="+mn-ea"/>
                <a:cs typeface="+mn-cs"/>
              </a:rPr>
              <a:t>]</a:t>
            </a:r>
            <a:r>
              <a:rPr lang="pt-PT" sz="1200">
                <a:solidFill>
                  <a:schemeClr val="tx1"/>
                </a:solidFill>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a:p>
          <a:p>
            <a:pPr marL="0" marR="0" indent="0" algn="l" defTabSz="457200" rtl="0" eaLnBrk="1" fontAlgn="base" latinLnBrk="0" hangingPunct="1">
              <a:lnSpc>
                <a:spcPct val="100000"/>
              </a:lnSpc>
              <a:spcBef>
                <a:spcPct val="0"/>
              </a:spcBef>
              <a:spcAft>
                <a:spcPct val="0"/>
              </a:spcAft>
              <a:buClrTx/>
              <a:buSzTx/>
              <a:buFontTx/>
              <a:buNone/>
              <a:tabLst/>
              <a:defRPr/>
            </a:pPr>
            <a:r>
              <a:rPr lang="pt-PT" sz="12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dirty="0"/>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t>[10] </a:t>
            </a:r>
            <a:r>
              <a:rPr lang="pt-PT" sz="1200">
                <a:solidFill>
                  <a:schemeClr val="tx1"/>
                </a:solidFill>
                <a:latin typeface="+mn-lt"/>
                <a:ea typeface="+mn-ea"/>
                <a:cs typeface="+mn-cs"/>
              </a:rPr>
              <a:t>Consulte, por exemplo, ECtHR, "</a:t>
            </a:r>
            <a:r>
              <a:rPr lang="pt-PT" sz="1200" i="0">
                <a:solidFill>
                  <a:schemeClr val="tx1"/>
                </a:solidFill>
                <a:latin typeface="+mn-lt"/>
                <a:ea typeface="+mn-ea"/>
                <a:cs typeface="+mn-cs"/>
              </a:rPr>
              <a:t>Khoroshenko v. Russia</a:t>
            </a:r>
            <a:r>
              <a:rPr lang="pt-PT" sz="1200">
                <a:solidFill>
                  <a:schemeClr val="tx1"/>
                </a:solidFill>
                <a:latin typeface="+mn-lt"/>
                <a:ea typeface="+mn-ea"/>
                <a:cs typeface="+mn-cs"/>
              </a:rPr>
              <a:t>"</a:t>
            </a:r>
            <a:r>
              <a:rPr lang="pt-PT" sz="1200" i="1">
                <a:solidFill>
                  <a:schemeClr val="tx1"/>
                </a:solidFill>
                <a:latin typeface="+mn-lt"/>
                <a:ea typeface="+mn-ea"/>
                <a:cs typeface="+mn-cs"/>
              </a:rPr>
              <a:t>,</a:t>
            </a:r>
            <a:r>
              <a:rPr lang="pt-PT" sz="1200" i="1" baseline="0">
                <a:solidFill>
                  <a:schemeClr val="tx1"/>
                </a:solidFill>
                <a:latin typeface="+mn-lt"/>
                <a:ea typeface="+mn-ea"/>
                <a:cs typeface="+mn-cs"/>
              </a:rPr>
              <a:t> </a:t>
            </a:r>
            <a:r>
              <a:rPr lang="pt-PT" sz="1200">
                <a:solidFill>
                  <a:schemeClr val="tx1"/>
                </a:solidFill>
                <a:latin typeface="+mn-lt"/>
                <a:ea typeface="+mn-ea"/>
                <a:cs typeface="+mn-cs"/>
              </a:rPr>
              <a:t>30 de junho de 2015, apl. n.</a:t>
            </a:r>
            <a:r>
              <a:rPr lang="pt-PT" sz="1200" baseline="30000">
                <a:solidFill>
                  <a:schemeClr val="tx1"/>
                </a:solidFill>
                <a:latin typeface="+mn-lt"/>
                <a:ea typeface="+mn-ea"/>
                <a:cs typeface="+mn-cs"/>
              </a:rPr>
              <a:t>o</a:t>
            </a:r>
            <a:r>
              <a:rPr lang="pt-PT" sz="1200">
                <a:solidFill>
                  <a:schemeClr val="tx1"/>
                </a:solidFill>
                <a:latin typeface="+mn-lt"/>
                <a:ea typeface="+mn-ea"/>
                <a:cs typeface="+mn-cs"/>
              </a:rPr>
              <a:t>41418/04, §118.</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t>[11] </a:t>
            </a:r>
            <a:r>
              <a:rPr lang="pt-PT" sz="1200"/>
              <a:t>ECtHR, Crémieux v. France, 25 de fevereiro de 1993, apl. n.° 11471/85, A256-B, § 38; </a:t>
            </a:r>
            <a:r>
              <a:rPr lang="pt-PT" sz="1200">
                <a:solidFill>
                  <a:schemeClr val="tx1"/>
                </a:solidFill>
                <a:latin typeface="+mn-lt"/>
                <a:ea typeface="+mn-ea"/>
                <a:cs typeface="+mn-cs"/>
              </a:rPr>
              <a:t>Jeremy McBride, "Proportionality and the European Convention on Human Rights", em </a:t>
            </a:r>
            <a:r>
              <a:rPr lang="pt-PT" sz="1200" i="1">
                <a:solidFill>
                  <a:schemeClr val="tx1"/>
                </a:solidFill>
                <a:latin typeface="+mn-lt"/>
                <a:ea typeface="+mn-ea"/>
                <a:cs typeface="+mn-cs"/>
              </a:rPr>
              <a:t>The principle of Proportionality in the Laws of Europe</a:t>
            </a:r>
            <a:r>
              <a:rPr lang="pt-PT" sz="1200">
                <a:solidFill>
                  <a:schemeClr val="tx1"/>
                </a:solidFill>
                <a:latin typeface="+mn-lt"/>
                <a:ea typeface="+mn-ea"/>
                <a:cs typeface="+mn-cs"/>
              </a:rPr>
              <a:t>, editado por Evelyn Ellis, Hart Publishing, 197 p., 1999, p. 23 </a:t>
            </a:r>
            <a:r>
              <a:rPr lang="pt-PT" sz="1200" i="1">
                <a:solidFill>
                  <a:schemeClr val="tx1"/>
                </a:solidFill>
                <a:latin typeface="+mn-lt"/>
                <a:ea typeface="+mn-ea"/>
                <a:cs typeface="+mn-cs"/>
              </a:rPr>
              <a:t>e seguintes</a:t>
            </a:r>
            <a:r>
              <a:rPr lang="pt-PT" sz="1200">
                <a:solidFill>
                  <a:schemeClr val="tx1"/>
                </a:solidFill>
                <a:latin typeface="+mn-lt"/>
                <a:ea typeface="+mn-ea"/>
                <a:cs typeface="+mn-cs"/>
              </a:rPr>
              <a:t>, citação p. 25, em relação ao processo judicial "</a:t>
            </a:r>
            <a:r>
              <a:rPr lang="pt-PT" sz="1200" i="0">
                <a:solidFill>
                  <a:schemeClr val="tx1"/>
                </a:solidFill>
                <a:latin typeface="+mn-lt"/>
                <a:ea typeface="+mn-ea"/>
                <a:cs typeface="+mn-cs"/>
              </a:rPr>
              <a:t>Hertel v. Suíça"</a:t>
            </a:r>
            <a:r>
              <a:rPr lang="pt-PT" sz="1200">
                <a:solidFill>
                  <a:schemeClr val="tx1"/>
                </a:solidFill>
                <a:latin typeface="+mn-lt"/>
                <a:ea typeface="+mn-ea"/>
                <a:cs typeface="+mn-cs"/>
              </a:rPr>
              <a:t>, 25 de ago. de 1998, apl. n.º 25181/94</a:t>
            </a:r>
          </a:p>
          <a:p>
            <a:pPr marL="0" indent="0">
              <a:buFont typeface="Arial" charset="0"/>
              <a:buNone/>
            </a:pPr>
            <a:r>
              <a:rPr lang="pt-PT" sz="1200" baseline="30000">
                <a:solidFill>
                  <a:schemeClr val="tx1"/>
                </a:solidFill>
                <a:latin typeface="+mn-lt"/>
                <a:ea typeface="+mn-ea"/>
                <a:cs typeface="+mn-cs"/>
              </a:rPr>
              <a:t>[12] </a:t>
            </a:r>
            <a:r>
              <a:rPr lang="pt-PT" sz="1200">
                <a:solidFill>
                  <a:schemeClr val="tx1"/>
                </a:solidFill>
                <a:latin typeface="+mn-lt"/>
                <a:ea typeface="+mn-ea"/>
                <a:cs typeface="+mn-cs"/>
              </a:rPr>
              <a:t>ECtHR, caso "Sunday Times v. The United Kingdom", </a:t>
            </a:r>
            <a:r>
              <a:rPr lang="pt-PT" sz="1200" i="1">
                <a:solidFill>
                  <a:schemeClr val="tx1"/>
                </a:solidFill>
                <a:latin typeface="+mn-lt"/>
                <a:ea typeface="+mn-ea"/>
                <a:cs typeface="+mn-cs"/>
              </a:rPr>
              <a:t>cit. aber.</a:t>
            </a:r>
            <a:r>
              <a:rPr lang="pt-PT" sz="1200">
                <a:solidFill>
                  <a:schemeClr val="tx1"/>
                </a:solidFill>
                <a:latin typeface="+mn-lt"/>
                <a:ea typeface="+mn-ea"/>
                <a:cs typeface="+mn-cs"/>
              </a:rPr>
              <a:t>, § 65; Artigo 29 Grupo de Trabalho de Proteção de Dados, Opinião 01/2014 na aplicação dos conceitos de necessidade e proporcionalidade e proteção de dados dentro do setor da autoridade policial (WP 211), </a:t>
            </a:r>
            <a:r>
              <a:rPr lang="pt-PT" sz="1200" i="1">
                <a:solidFill>
                  <a:schemeClr val="tx1"/>
                </a:solidFill>
                <a:latin typeface="+mn-lt"/>
                <a:ea typeface="+mn-ea"/>
                <a:cs typeface="+mn-cs"/>
              </a:rPr>
              <a:t>op. cit</a:t>
            </a:r>
            <a:r>
              <a:rPr lang="pt-PT" sz="1200">
                <a:solidFill>
                  <a:schemeClr val="tx1"/>
                </a:solidFill>
                <a:latin typeface="+mn-lt"/>
                <a:ea typeface="+mn-ea"/>
                <a:cs typeface="+mn-cs"/>
              </a:rPr>
              <a:t>., 3.13.</a:t>
            </a:r>
          </a:p>
          <a:p>
            <a:pPr marL="0" indent="0">
              <a:buFont typeface="Arial" charset="0"/>
              <a:buNone/>
            </a:pPr>
            <a:r>
              <a:rPr lang="pt-PT" sz="1200" baseline="30000">
                <a:solidFill>
                  <a:schemeClr val="tx1"/>
                </a:solidFill>
                <a:latin typeface="+mn-lt"/>
                <a:ea typeface="+mn-ea"/>
                <a:cs typeface="+mn-cs"/>
              </a:rPr>
              <a:t>[13] </a:t>
            </a:r>
            <a:r>
              <a:rPr lang="pt-PT" sz="1200">
                <a:solidFill>
                  <a:schemeClr val="tx1"/>
                </a:solidFill>
                <a:latin typeface="+mn-lt"/>
                <a:ea typeface="+mn-ea"/>
                <a:cs typeface="+mn-cs"/>
              </a:rPr>
              <a:t>Artigo 29 Grupo de Trabalho de Proteção de Dados, Opinião 01/2014, </a:t>
            </a:r>
            <a:r>
              <a:rPr lang="pt-PT" sz="1200" i="1">
                <a:solidFill>
                  <a:schemeClr val="tx1"/>
                </a:solidFill>
                <a:latin typeface="+mn-lt"/>
                <a:ea typeface="+mn-ea"/>
                <a:cs typeface="+mn-cs"/>
              </a:rPr>
              <a:t>op. cit.</a:t>
            </a:r>
            <a:r>
              <a:rPr lang="pt-PT" sz="1200">
                <a:solidFill>
                  <a:schemeClr val="tx1"/>
                </a:solidFill>
                <a:latin typeface="+mn-lt"/>
                <a:ea typeface="+mn-ea"/>
                <a:cs typeface="+mn-cs"/>
              </a:rPr>
              <a:t>, §3.14, 3.17-3.19; 3.26.</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pt-PT" sz="1200" baseline="30000">
                <a:solidFill>
                  <a:schemeClr val="tx1"/>
                </a:solidFill>
                <a:latin typeface="+mn-lt"/>
                <a:ea typeface="+mn-ea"/>
                <a:cs typeface="+mn-cs"/>
              </a:rPr>
              <a:t>[14] </a:t>
            </a:r>
            <a:r>
              <a:rPr lang="pt-PT" sz="1200" baseline="0">
                <a:solidFill>
                  <a:schemeClr val="tx1"/>
                </a:solidFill>
                <a:latin typeface="+mn-lt"/>
                <a:ea typeface="+mn-ea"/>
                <a:cs typeface="+mn-cs"/>
              </a:rPr>
              <a:t>ECtHR, caso "Hertel v. Switzerland", n.° </a:t>
            </a:r>
            <a:r>
              <a:rPr lang="pt-PT"/>
              <a:t>59/1997/843/1049, </a:t>
            </a:r>
            <a:r>
              <a:rPr lang="pt-PT" sz="1200" baseline="0">
                <a:solidFill>
                  <a:schemeClr val="tx1"/>
                </a:solidFill>
                <a:latin typeface="+mn-lt"/>
                <a:ea typeface="+mn-ea"/>
                <a:cs typeface="+mn-cs"/>
              </a:rPr>
              <a:t>25 de agosto de 1998. Jeremy McBride, op cit., pág. 24-25. </a:t>
            </a:r>
          </a:p>
          <a:p>
            <a:pPr marL="0" marR="0" indent="0" algn="l" defTabSz="457200" rtl="0" eaLnBrk="0" fontAlgn="base" latinLnBrk="0" hangingPunct="0">
              <a:lnSpc>
                <a:spcPct val="100000"/>
              </a:lnSpc>
              <a:spcBef>
                <a:spcPct val="30000"/>
              </a:spcBef>
              <a:spcAft>
                <a:spcPct val="0"/>
              </a:spcAft>
              <a:buClrTx/>
              <a:buSzTx/>
              <a:buFont typeface="Arial" charset="0"/>
              <a:buNone/>
              <a:tabLst/>
              <a:defRPr/>
            </a:pPr>
            <a:r>
              <a:rPr lang="pt-PT" sz="1200" baseline="30000">
                <a:solidFill>
                  <a:schemeClr val="tx1"/>
                </a:solidFill>
                <a:latin typeface="+mn-lt"/>
                <a:ea typeface="+mn-ea"/>
                <a:cs typeface="+mn-cs"/>
              </a:rPr>
              <a:t>[15] </a:t>
            </a:r>
            <a:r>
              <a:rPr lang="pt-PT" sz="1200" baseline="0">
                <a:solidFill>
                  <a:schemeClr val="tx1"/>
                </a:solidFill>
                <a:latin typeface="+mn-lt"/>
                <a:ea typeface="+mn-ea"/>
                <a:cs typeface="+mn-cs"/>
              </a:rPr>
              <a:t>ECtHR, caso "Uzun v. Germany", aplicação n.º 35623/05, 2 de setembro de 2010; consulte também o Conselho Europeu dos Direitos Humanos, Unidade de Imprensa, Proteção de dados pessoais, Ficha informativa – Proteção de dados pessoais, novembro de 2016, http://www.echr.coe.int/Documents/FS_Data_ENG.pdf (último acesso a 5 de janeiro de 2017).</a:t>
            </a:r>
          </a:p>
          <a:p>
            <a:pPr marL="0" indent="0">
              <a:buFont typeface="Arial" charset="0"/>
              <a:buNone/>
            </a:pPr>
            <a:endParaRPr lang="en-GB" sz="1200" kern="1200" dirty="0">
              <a:solidFill>
                <a:schemeClr val="tx1"/>
              </a:solidFill>
              <a:effectLst/>
              <a:latin typeface="+mn-lt"/>
              <a:ea typeface="+mn-ea"/>
              <a:cs typeface="+mn-cs"/>
            </a:endParaRPr>
          </a:p>
          <a:p>
            <a:pPr marL="0" indent="0">
              <a:buFontTx/>
              <a:buNone/>
            </a:pPr>
            <a:endParaRPr lang="en-GB" sz="1200"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134</a:t>
            </a:fld>
            <a:endParaRPr lang="en-US">
              <a:cs typeface="Arial" charset="0"/>
            </a:endParaRPr>
          </a:p>
        </p:txBody>
      </p:sp>
    </p:spTree>
    <p:extLst>
      <p:ext uri="{BB962C8B-B14F-4D97-AF65-F5344CB8AC3E}">
        <p14:creationId xmlns:p14="http://schemas.microsoft.com/office/powerpoint/2010/main" val="2427535281"/>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32500" lnSpcReduction="20000"/>
          </a:bodyPr>
          <a:lstStyle/>
          <a:p>
            <a:pPr eaLnBrk="1" hangingPunct="1">
              <a:spcBef>
                <a:spcPct val="0"/>
              </a:spcBef>
            </a:pPr>
            <a:r>
              <a:rPr lang="pt-PT"/>
              <a:t>O princípio da proporcionalidade pode ser apresentado</a:t>
            </a:r>
            <a:r>
              <a:rPr lang="pt-PT" baseline="0"/>
              <a:t> </a:t>
            </a:r>
            <a:r>
              <a:rPr lang="pt-PT"/>
              <a:t>incluindo dois requisitos principais.</a:t>
            </a:r>
          </a:p>
          <a:p>
            <a:pPr eaLnBrk="1" hangingPunct="1">
              <a:spcBef>
                <a:spcPct val="0"/>
              </a:spcBef>
            </a:pPr>
            <a:endParaRPr lang="en-GB" dirty="0"/>
          </a:p>
          <a:p>
            <a:pPr eaLnBrk="1" hangingPunct="1">
              <a:spcBef>
                <a:spcPct val="0"/>
              </a:spcBef>
            </a:pPr>
            <a:r>
              <a:rPr lang="pt-PT"/>
              <a:t>Tal como os requisitos de necessidade, deve ser demonstrado respeito pelos requisitos de proporcionalidade - de acordo com o TEDH, "</a:t>
            </a:r>
            <a:r>
              <a:rPr lang="pt-PT" i="1"/>
              <a:t>deve ser apresentada uma explicação de que outras medidas foram consideradas e se estas foram ou não mais ou menos intrusivas para a privacidade. Se alguma for rejeitada e for menos invasiva à privacidade, devem ser fornecidas razões justificativas para que essa medida não seja a que foi selecionada para ser implementada</a:t>
            </a:r>
            <a:r>
              <a:rPr lang="pt-PT"/>
              <a:t>"</a:t>
            </a:r>
            <a:r>
              <a:rPr lang="pt-PT" baseline="30000"/>
              <a:t>[16]</a:t>
            </a:r>
            <a:r>
              <a:rPr lang="pt-PT"/>
              <a:t>).</a:t>
            </a:r>
          </a:p>
          <a:p>
            <a:pPr eaLnBrk="1" hangingPunct="1">
              <a:spcBef>
                <a:spcPct val="0"/>
              </a:spcBef>
            </a:pPr>
            <a:endParaRPr lang="en-GB" dirty="0"/>
          </a:p>
          <a:p>
            <a:pPr eaLnBrk="1" hangingPunct="1">
              <a:spcBef>
                <a:spcPct val="0"/>
              </a:spcBef>
            </a:pPr>
            <a:r>
              <a:rPr lang="pt-PT"/>
              <a:t>Estes dois requisitos são os seguintes: a </a:t>
            </a:r>
            <a:r>
              <a:rPr lang="pt-PT" sz="1200" b="0">
                <a:solidFill>
                  <a:schemeClr val="tx1"/>
                </a:solidFill>
                <a:latin typeface="+mn-lt"/>
                <a:ea typeface="+mn-ea"/>
                <a:cs typeface="+mn-cs"/>
              </a:rPr>
              <a:t>interferência deve ser limitada ao estritamente necessário (1), e deve ser rodeada por garantias apropriadas (2). </a:t>
            </a:r>
          </a:p>
          <a:p>
            <a:pPr eaLnBrk="1" hangingPunct="1">
              <a:spcBef>
                <a:spcPct val="0"/>
              </a:spcBef>
            </a:pPr>
            <a:endParaRPr lang="en-GB" sz="1200" b="0" kern="1200" dirty="0">
              <a:solidFill>
                <a:schemeClr val="tx1"/>
              </a:solidFill>
              <a:effectLst/>
              <a:latin typeface="+mn-lt"/>
              <a:ea typeface="+mn-ea"/>
              <a:cs typeface="+mn-cs"/>
            </a:endParaRPr>
          </a:p>
          <a:p>
            <a:pPr eaLnBrk="1" hangingPunct="1">
              <a:spcBef>
                <a:spcPct val="0"/>
              </a:spcBef>
            </a:pPr>
            <a:endParaRPr lang="en-GB" sz="1200" b="1"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1 - A interferência deve ser limitada ao estritamente necessário:</a:t>
            </a:r>
            <a:r>
              <a:rPr lang="pt-PT" sz="1200" b="1" baseline="0">
                <a:solidFill>
                  <a:schemeClr val="tx1"/>
                </a:solidFill>
                <a:latin typeface="+mn-lt"/>
                <a:ea typeface="+mn-ea"/>
                <a:cs typeface="+mn-cs"/>
              </a:rPr>
              <a:t> </a:t>
            </a:r>
            <a:r>
              <a:rPr lang="pt-PT" sz="1200" b="0" baseline="0">
                <a:solidFill>
                  <a:schemeClr val="tx1"/>
                </a:solidFill>
                <a:latin typeface="+mn-lt"/>
                <a:ea typeface="+mn-ea"/>
                <a:cs typeface="+mn-cs"/>
              </a:rPr>
              <a:t>isto implica quatro subprincípios: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(1) Apropriado ao seu contexto: </a:t>
            </a:r>
            <a:r>
              <a:rPr lang="pt-PT" sz="1200">
                <a:solidFill>
                  <a:schemeClr val="tx1"/>
                </a:solidFill>
                <a:latin typeface="+mn-lt"/>
                <a:ea typeface="+mn-ea"/>
                <a:cs typeface="+mn-cs"/>
              </a:rPr>
              <a:t>adaptada à gravidade da </a:t>
            </a:r>
            <a:r>
              <a:rPr lang="pt-PT" sz="1200" i="0">
                <a:solidFill>
                  <a:schemeClr val="tx1"/>
                </a:solidFill>
                <a:latin typeface="+mn-lt"/>
                <a:ea typeface="+mn-ea"/>
                <a:cs typeface="+mn-cs"/>
              </a:rPr>
              <a:t>necessidade social (quanto mais grave é o problema e/ou maior ou mais grave ou substancial o dano ou detrimento a que a sociedade possa ser exposta, maior a interferência pode ser justificada </a:t>
            </a:r>
            <a:r>
              <a:rPr lang="pt-PT" sz="1200" i="0" baseline="30000">
                <a:solidFill>
                  <a:schemeClr val="tx1"/>
                </a:solidFill>
                <a:latin typeface="+mn-lt"/>
                <a:ea typeface="+mn-ea"/>
                <a:cs typeface="+mn-cs"/>
              </a:rPr>
              <a:t>[18]</a:t>
            </a:r>
            <a:r>
              <a:rPr lang="pt-PT" sz="1200" i="0">
                <a:solidFill>
                  <a:schemeClr val="tx1"/>
                </a:solidFill>
                <a:latin typeface="+mn-lt"/>
                <a:ea typeface="+mn-ea"/>
                <a:cs typeface="+mn-cs"/>
              </a:rPr>
              <a:t>), à legitimidade da liberdade que está a ser limitada (sensibilidade da informação recolhida, elevada ou baixa expectativa de privacidade dos cidadãos nas circunstâncias específicas, importância do direito que</a:t>
            </a:r>
            <a:r>
              <a:rPr lang="pt-PT" sz="1200" i="0" baseline="0">
                <a:solidFill>
                  <a:schemeClr val="tx1"/>
                </a:solidFill>
                <a:latin typeface="+mn-lt"/>
                <a:ea typeface="+mn-ea"/>
                <a:cs typeface="+mn-cs"/>
              </a:rPr>
              <a:t> </a:t>
            </a:r>
            <a:r>
              <a:rPr lang="pt-PT" sz="1200" i="0">
                <a:solidFill>
                  <a:schemeClr val="tx1"/>
                </a:solidFill>
                <a:latin typeface="+mn-lt"/>
                <a:ea typeface="+mn-ea"/>
                <a:cs typeface="+mn-cs"/>
              </a:rPr>
              <a:t>está a ser limitado, etc.) </a:t>
            </a:r>
            <a:r>
              <a:rPr lang="pt-PT" sz="1200" i="0" baseline="30000">
                <a:solidFill>
                  <a:schemeClr val="tx1"/>
                </a:solidFill>
                <a:latin typeface="+mn-lt"/>
                <a:ea typeface="+mn-ea"/>
                <a:cs typeface="+mn-cs"/>
              </a:rPr>
              <a:t>[19]</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i="0" baseline="0">
                <a:solidFill>
                  <a:schemeClr val="tx1"/>
                </a:solidFill>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2) O âmbito da interferência não deve exceder o necessário para atingir o objetivo abordado</a:t>
            </a:r>
            <a:r>
              <a:rPr lang="pt-PT" sz="1200" i="0" baseline="30000">
                <a:solidFill>
                  <a:schemeClr val="tx1"/>
                </a:solidFill>
                <a:latin typeface="+mn-lt"/>
                <a:ea typeface="+mn-ea"/>
                <a:cs typeface="+mn-cs"/>
              </a:rPr>
              <a:t>[20]</a:t>
            </a:r>
            <a:r>
              <a:rPr lang="pt-PT" sz="1200">
                <a:solidFill>
                  <a:schemeClr val="tx1"/>
                </a:solidFill>
                <a:latin typeface="+mn-lt"/>
                <a:ea typeface="+mn-ea"/>
                <a:cs typeface="+mn-cs"/>
              </a:rPr>
              <a:t>. Isto significa, </a:t>
            </a:r>
            <a:r>
              <a:rPr lang="pt-PT" sz="1200" i="1">
                <a:solidFill>
                  <a:schemeClr val="tx1"/>
                </a:solidFill>
                <a:latin typeface="+mn-lt"/>
                <a:ea typeface="+mn-ea"/>
                <a:cs typeface="+mn-cs"/>
              </a:rPr>
              <a:t>inter alia</a:t>
            </a:r>
            <a:r>
              <a:rPr lang="pt-PT" sz="1200">
                <a:solidFill>
                  <a:schemeClr val="tx1"/>
                </a:solidFill>
                <a:latin typeface="+mn-lt"/>
                <a:ea typeface="+mn-ea"/>
                <a:cs typeface="+mn-cs"/>
              </a:rPr>
              <a:t>, limitar ao máximo o volume das intrusões na vida privada (e, por exemplo, de informações pessoais recolhidas), o número de pessoas afetadas </a:t>
            </a:r>
            <a:r>
              <a:rPr lang="pt-PT" sz="1200" i="0" baseline="30000">
                <a:solidFill>
                  <a:schemeClr val="tx1"/>
                </a:solidFill>
                <a:latin typeface="+mn-lt"/>
                <a:ea typeface="+mn-ea"/>
                <a:cs typeface="+mn-cs"/>
              </a:rPr>
              <a:t>[21]</a:t>
            </a:r>
            <a:r>
              <a:rPr lang="pt-PT" sz="1200">
                <a:solidFill>
                  <a:schemeClr val="tx1"/>
                </a:solidFill>
                <a:latin typeface="+mn-lt"/>
                <a:ea typeface="+mn-ea"/>
                <a:cs typeface="+mn-cs"/>
              </a:rPr>
              <a:t>, os casos de exercício da medida (os poderes das LEA de decisão e ação deve ser limitada ao que é necessário) e o tempo durante a qual a medida será efetiva.</a:t>
            </a:r>
            <a:r>
              <a:rPr lang="pt-PT" sz="1200" i="0" baseline="30000">
                <a:solidFill>
                  <a:schemeClr val="tx1"/>
                </a:solidFill>
                <a:latin typeface="+mn-lt"/>
                <a:ea typeface="+mn-ea"/>
                <a:cs typeface="+mn-cs"/>
              </a:rPr>
              <a:t>[22]</a:t>
            </a:r>
            <a:r>
              <a:rPr lang="pt-PT" sz="1200">
                <a:solidFill>
                  <a:schemeClr val="tx1"/>
                </a:solidFill>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A interferência deve ser a menos </a:t>
            </a:r>
            <a:r>
              <a:rPr lang="pt-PT" sz="1200" b="1" baseline="0">
                <a:solidFill>
                  <a:schemeClr val="tx1"/>
                </a:solidFill>
                <a:latin typeface="+mn-lt"/>
                <a:ea typeface="+mn-ea"/>
                <a:cs typeface="+mn-cs"/>
              </a:rPr>
              <a:t>restritiva na sua natureza</a:t>
            </a:r>
            <a:r>
              <a:rPr lang="pt-PT" sz="1200" baseline="0">
                <a:solidFill>
                  <a:schemeClr val="tx1"/>
                </a:solidFill>
                <a:latin typeface="+mn-lt"/>
                <a:ea typeface="+mn-ea"/>
                <a:cs typeface="+mn-cs"/>
              </a:rPr>
              <a:t>. Em outras </a:t>
            </a:r>
            <a:r>
              <a:rPr lang="pt-PT" sz="1200" b="0" i="0" u="none" baseline="0">
                <a:solidFill>
                  <a:schemeClr val="tx1"/>
                </a:solidFill>
                <a:latin typeface="+mn-lt"/>
                <a:ea typeface="+mn-ea"/>
                <a:cs typeface="+mn-cs"/>
              </a:rPr>
              <a:t>palavras, a necessidade social urgente não deve ser </a:t>
            </a:r>
            <a:r>
              <a:rPr lang="pt-PT" sz="1200" b="0" i="0" u="none">
                <a:solidFill>
                  <a:schemeClr val="tx1"/>
                </a:solidFill>
                <a:latin typeface="+mn-lt"/>
                <a:ea typeface="+mn-ea"/>
                <a:cs typeface="+mn-cs"/>
              </a:rPr>
              <a:t>satisfatoriamente abordada por uma medida que seria menos restritiva </a:t>
            </a:r>
            <a:r>
              <a:rPr lang="pt-PT" sz="1200" b="0" i="0" u="none" baseline="30000">
                <a:solidFill>
                  <a:schemeClr val="tx1"/>
                </a:solidFill>
                <a:latin typeface="+mn-lt"/>
                <a:ea typeface="+mn-ea"/>
                <a:cs typeface="+mn-cs"/>
              </a:rPr>
              <a:t>[23, 24]</a:t>
            </a:r>
            <a:r>
              <a:rPr lang="pt-PT" sz="1200" b="0" i="0" u="none">
                <a:solidFill>
                  <a:schemeClr val="tx1"/>
                </a:solidFill>
                <a:latin typeface="+mn-lt"/>
                <a:ea typeface="+mn-ea"/>
                <a:cs typeface="+mn-cs"/>
              </a:rPr>
              <a:t>. Por exemplo, uma</a:t>
            </a:r>
            <a:r>
              <a:rPr lang="pt-PT"/>
              <a:t> ordem exigindo que um jornalista identifique a fonte que o informou sobre a má gestão e os problemas financeiros de uma empresa </a:t>
            </a:r>
            <a:r>
              <a:rPr lang="pt-PT" baseline="0"/>
              <a:t>foi considerada desproporcional, uma vez que uma publicação restringindo a injunção (</a:t>
            </a:r>
            <a:r>
              <a:rPr lang="pt-PT"/>
              <a:t>notificada a todos os jornais nacionais e periódicos relevantes) </a:t>
            </a:r>
            <a:r>
              <a:rPr lang="pt-PT" baseline="0"/>
              <a:t>já preservava os interesses da empresa (impedindo a divulgação das informações confidenciais</a:t>
            </a:r>
            <a:r>
              <a:rPr lang="pt-PT"/>
              <a:t>)</a:t>
            </a:r>
            <a:r>
              <a:rPr lang="pt-PT" baseline="0"/>
              <a:t>. A divulgação da fonte foi uma</a:t>
            </a:r>
            <a:r>
              <a:rPr lang="pt-PT"/>
              <a:t> restrição adicional à liberdade de expressão que não foi apoiada por razões suficientes.</a:t>
            </a:r>
            <a:r>
              <a:rPr lang="pt-PT" sz="1200" baseline="30000">
                <a:solidFill>
                  <a:schemeClr val="tx1"/>
                </a:solidFill>
                <a:latin typeface="+mn-lt"/>
                <a:ea typeface="+mn-ea"/>
                <a:cs typeface="+mn-cs"/>
              </a:rPr>
              <a:t>[25]</a:t>
            </a:r>
            <a:r>
              <a:rPr lang="pt-PT">
                <a:solidFill>
                  <a:schemeClr val="tx1"/>
                </a:solidFill>
                <a:latin typeface="+mn-lt"/>
                <a:ea typeface="+mn-ea"/>
                <a:cs typeface="+mn-cs"/>
              </a:rPr>
              <a:t> </a:t>
            </a:r>
            <a:r>
              <a:rPr lang="pt-PT" sz="3600">
                <a:solidFill>
                  <a:schemeClr val="tx1"/>
                </a:solidFill>
                <a:latin typeface="+mn-lt"/>
                <a:ea typeface="+mn-ea"/>
                <a:cs typeface="+mn-cs"/>
              </a:rPr>
              <a:t>Noutro caso, a vigilância por GPS foi admitida, uma vez que métodos de investigação menos intrusivos se mostraram insuficientes.</a:t>
            </a:r>
            <a:r>
              <a:rPr lang="pt-PT" sz="3600" baseline="0">
                <a:solidFill>
                  <a:schemeClr val="tx1"/>
                </a:solidFill>
                <a:latin typeface="+mn-lt"/>
                <a:ea typeface="+mn-ea"/>
                <a:cs typeface="+mn-cs"/>
              </a:rPr>
              <a:t> </a:t>
            </a:r>
            <a:r>
              <a:rPr lang="pt-PT" sz="3600" baseline="30000">
                <a:solidFill>
                  <a:schemeClr val="tx1"/>
                </a:solidFill>
                <a:latin typeface="+mn-lt"/>
                <a:ea typeface="+mn-ea"/>
                <a:cs typeface="+mn-cs"/>
              </a:rPr>
              <a:t>[15]</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3600" b="1" baseline="0">
                <a:solidFill>
                  <a:schemeClr val="tx1"/>
                </a:solidFill>
                <a:latin typeface="+mn-lt"/>
                <a:ea typeface="+mn-ea"/>
                <a:cs typeface="+mn-cs"/>
              </a:rPr>
              <a:t>(4) </a:t>
            </a:r>
            <a:r>
              <a:rPr lang="pt-PT" sz="3600" b="1">
                <a:solidFill>
                  <a:schemeClr val="tx1"/>
                </a:solidFill>
                <a:latin typeface="+mn-lt"/>
                <a:ea typeface="+mn-ea"/>
                <a:cs typeface="+mn-cs"/>
              </a:rPr>
              <a:t>O impacto global da interferência não deve levar a extinguir, na prática, um direito protegido. </a:t>
            </a:r>
            <a:r>
              <a:rPr lang="pt-PT" sz="3600">
                <a:solidFill>
                  <a:schemeClr val="tx1"/>
                </a:solidFill>
                <a:latin typeface="+mn-lt"/>
                <a:ea typeface="+mn-ea"/>
                <a:cs typeface="+mn-cs"/>
              </a:rPr>
              <a:t>Por</a:t>
            </a:r>
            <a:r>
              <a:rPr lang="pt-PT" sz="3600" baseline="0">
                <a:solidFill>
                  <a:schemeClr val="tx1"/>
                </a:solidFill>
                <a:latin typeface="+mn-lt"/>
                <a:ea typeface="+mn-ea"/>
                <a:cs typeface="+mn-cs"/>
              </a:rPr>
              <a:t> </a:t>
            </a:r>
            <a:r>
              <a:rPr lang="pt-PT" sz="3600">
                <a:solidFill>
                  <a:schemeClr val="tx1"/>
                </a:solidFill>
                <a:latin typeface="+mn-lt"/>
                <a:ea typeface="+mn-ea"/>
                <a:cs typeface="+mn-cs"/>
              </a:rPr>
              <a:t>exemplo, foi considerado desproporcionado impedir uma pessoa de fazer declarações numa situação em que tal medida impedia efetivamente que este indivíduo "</a:t>
            </a:r>
            <a:r>
              <a:rPr lang="pt-PT" sz="3600" i="1">
                <a:solidFill>
                  <a:schemeClr val="tx1"/>
                </a:solidFill>
                <a:latin typeface="+mn-lt"/>
                <a:ea typeface="+mn-ea"/>
                <a:cs typeface="+mn-cs"/>
              </a:rPr>
              <a:t>contribuísse para o debate público</a:t>
            </a:r>
            <a:r>
              <a:rPr lang="pt-PT" sz="3600">
                <a:solidFill>
                  <a:schemeClr val="tx1"/>
                </a:solidFill>
                <a:latin typeface="+mn-lt"/>
                <a:ea typeface="+mn-ea"/>
                <a:cs typeface="+mn-cs"/>
              </a:rPr>
              <a:t>", </a:t>
            </a:r>
            <a:r>
              <a:rPr lang="pt-PT" sz="3600" baseline="0">
                <a:solidFill>
                  <a:schemeClr val="tx1"/>
                </a:solidFill>
                <a:latin typeface="+mn-lt"/>
                <a:ea typeface="+mn-ea"/>
                <a:cs typeface="+mn-cs"/>
              </a:rPr>
              <a:t>uma vez que</a:t>
            </a:r>
            <a:r>
              <a:rPr lang="pt-PT" sz="3600">
                <a:solidFill>
                  <a:schemeClr val="tx1"/>
                </a:solidFill>
                <a:latin typeface="+mn-lt"/>
                <a:ea typeface="+mn-ea"/>
                <a:cs typeface="+mn-cs"/>
              </a:rPr>
              <a:t> isso afetava "</a:t>
            </a:r>
            <a:r>
              <a:rPr lang="pt-PT" sz="3600" i="1">
                <a:solidFill>
                  <a:schemeClr val="tx1"/>
                </a:solidFill>
                <a:latin typeface="+mn-lt"/>
                <a:ea typeface="+mn-ea"/>
                <a:cs typeface="+mn-cs"/>
              </a:rPr>
              <a:t>a própria substância da sua opinião</a:t>
            </a:r>
            <a:r>
              <a:rPr lang="pt-PT" sz="3600">
                <a:solidFill>
                  <a:schemeClr val="tx1"/>
                </a:solidFill>
                <a:latin typeface="+mn-lt"/>
                <a:ea typeface="+mn-ea"/>
                <a:cs typeface="+mn-cs"/>
              </a:rPr>
              <a:t>" </a:t>
            </a:r>
            <a:r>
              <a:rPr lang="pt-PT" sz="3600" baseline="30000">
                <a:solidFill>
                  <a:schemeClr val="tx1"/>
                </a:solidFill>
                <a:latin typeface="+mn-lt"/>
                <a:ea typeface="+mn-ea"/>
                <a:cs typeface="+mn-cs"/>
              </a:rPr>
              <a:t>[14]</a:t>
            </a:r>
            <a:r>
              <a:rPr lang="pt-PT" sz="3600">
                <a:solidFill>
                  <a:schemeClr val="tx1"/>
                </a:solidFill>
                <a:latin typeface="+mn-lt"/>
                <a:ea typeface="+mn-ea"/>
                <a:cs typeface="+mn-cs"/>
              </a:rPr>
              <a:t>.</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3600" kern="1200" baseline="300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36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i="1" u="sng"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[14] </a:t>
            </a:r>
            <a:r>
              <a:rPr lang="pt-PT" sz="1200">
                <a:solidFill>
                  <a:schemeClr val="tx1"/>
                </a:solidFill>
                <a:latin typeface="+mn-lt"/>
                <a:ea typeface="+mn-ea"/>
                <a:cs typeface="+mn-cs"/>
              </a:rPr>
              <a:t>ECtHR, caso "Hertel v. Switzerland", </a:t>
            </a:r>
            <a:r>
              <a:rPr lang="pt-PT"/>
              <a:t>59/1997/843/1049</a:t>
            </a:r>
            <a:r>
              <a:rPr lang="pt-PT" sz="1200">
                <a:solidFill>
                  <a:schemeClr val="tx1"/>
                </a:solidFill>
                <a:latin typeface="+mn-lt"/>
                <a:ea typeface="+mn-ea"/>
                <a:cs typeface="+mn-cs"/>
              </a:rPr>
              <a:t>, 25 de agosto de 1998.</a:t>
            </a:r>
            <a:r>
              <a:rPr lang="pt-PT" sz="1200" baseline="0">
                <a:solidFill>
                  <a:schemeClr val="tx1"/>
                </a:solidFill>
                <a:latin typeface="+mn-lt"/>
                <a:ea typeface="+mn-ea"/>
                <a:cs typeface="+mn-cs"/>
              </a:rPr>
              <a:t> </a:t>
            </a:r>
            <a:r>
              <a:rPr lang="pt-PT" sz="1200">
                <a:solidFill>
                  <a:schemeClr val="tx1"/>
                </a:solidFill>
                <a:latin typeface="+mn-lt"/>
                <a:ea typeface="+mn-ea"/>
                <a:cs typeface="+mn-cs"/>
              </a:rPr>
              <a:t>Jeremy McBride, </a:t>
            </a:r>
            <a:r>
              <a:rPr lang="pt-PT" sz="1200" i="1">
                <a:solidFill>
                  <a:schemeClr val="tx1"/>
                </a:solidFill>
                <a:latin typeface="+mn-lt"/>
                <a:ea typeface="+mn-ea"/>
                <a:cs typeface="+mn-cs"/>
              </a:rPr>
              <a:t>op cit.</a:t>
            </a:r>
            <a:r>
              <a:rPr lang="pt-PT" sz="1200">
                <a:solidFill>
                  <a:schemeClr val="tx1"/>
                </a:solidFill>
                <a:latin typeface="+mn-lt"/>
                <a:ea typeface="+mn-ea"/>
                <a:cs typeface="+mn-cs"/>
              </a:rPr>
              <a:t>, pág. 24-25. </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[15] </a:t>
            </a:r>
            <a:r>
              <a:rPr lang="pt-PT" sz="1200" baseline="0">
                <a:solidFill>
                  <a:schemeClr val="tx1"/>
                </a:solidFill>
                <a:latin typeface="+mn-lt"/>
                <a:ea typeface="+mn-ea"/>
                <a:cs typeface="+mn-cs"/>
              </a:rPr>
              <a:t>Uzun v. Germany, aplicação n.º 35623/05, 2 de setembro de 2010; consulte também o Conselho Europeu dos Direitos Humanos, Unidade de Imprensa, Proteção de dados pessoais, Ficha informativa – Proteção de dados pessoais, novembro de 2016, http://www.echr.coe.int/Documents/FS_Data_ENG.pdf (último acesso a 5 de janeiro de 2017).</a:t>
            </a:r>
          </a:p>
          <a:p>
            <a:r>
              <a:rPr lang="pt-PT" sz="1200" baseline="30000">
                <a:solidFill>
                  <a:schemeClr val="tx1"/>
                </a:solidFill>
                <a:latin typeface="+mn-lt"/>
                <a:ea typeface="+mn-ea"/>
                <a:cs typeface="+mn-cs"/>
              </a:rPr>
              <a:t>[16] </a:t>
            </a:r>
            <a:r>
              <a:rPr lang="pt-PT" sz="1200">
                <a:solidFill>
                  <a:schemeClr val="tx1"/>
                </a:solidFill>
                <a:latin typeface="+mn-lt"/>
                <a:ea typeface="+mn-ea"/>
                <a:cs typeface="+mn-cs"/>
              </a:rPr>
              <a:t>ECtHR, caso "Sunday times v. The</a:t>
            </a:r>
            <a:r>
              <a:rPr lang="pt-PT" sz="1200" baseline="0">
                <a:solidFill>
                  <a:schemeClr val="tx1"/>
                </a:solidFill>
                <a:latin typeface="+mn-lt"/>
                <a:ea typeface="+mn-ea"/>
                <a:cs typeface="+mn-cs"/>
              </a:rPr>
              <a:t> </a:t>
            </a:r>
            <a:r>
              <a:rPr lang="pt-PT" sz="1200">
                <a:solidFill>
                  <a:schemeClr val="tx1"/>
                </a:solidFill>
                <a:latin typeface="+mn-lt"/>
                <a:ea typeface="+mn-ea"/>
                <a:cs typeface="+mn-cs"/>
              </a:rPr>
              <a:t>United Kingdom", </a:t>
            </a:r>
            <a:r>
              <a:rPr lang="pt-PT" sz="1200" i="1">
                <a:solidFill>
                  <a:schemeClr val="tx1"/>
                </a:solidFill>
                <a:latin typeface="+mn-lt"/>
                <a:ea typeface="+mn-ea"/>
                <a:cs typeface="+mn-cs"/>
              </a:rPr>
              <a:t>op. cit.</a:t>
            </a:r>
            <a:r>
              <a:rPr lang="pt-PT" sz="1200">
                <a:solidFill>
                  <a:schemeClr val="tx1"/>
                </a:solidFill>
                <a:latin typeface="+mn-lt"/>
                <a:ea typeface="+mn-ea"/>
                <a:cs typeface="+mn-cs"/>
              </a:rPr>
              <a:t>; consulte também ECtHR, caso "</a:t>
            </a:r>
            <a:r>
              <a:rPr lang="pt-PT" sz="1200" i="0">
                <a:solidFill>
                  <a:schemeClr val="tx1"/>
                </a:solidFill>
                <a:latin typeface="+mn-lt"/>
                <a:ea typeface="+mn-ea"/>
                <a:cs typeface="+mn-cs"/>
              </a:rPr>
              <a:t>Goodwin v. United Kingdom"</a:t>
            </a:r>
            <a:r>
              <a:rPr lang="pt-PT" sz="1200">
                <a:solidFill>
                  <a:schemeClr val="tx1"/>
                </a:solidFill>
                <a:latin typeface="+mn-lt"/>
                <a:ea typeface="+mn-ea"/>
                <a:cs typeface="+mn-cs"/>
              </a:rPr>
              <a:t>, aplicação n.º 17488/90, 27 de março de 1996, §40.</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30000">
                <a:solidFill>
                  <a:schemeClr val="tx1"/>
                </a:solidFill>
                <a:latin typeface="+mn-lt"/>
                <a:ea typeface="+mn-ea"/>
                <a:cs typeface="+mn-cs"/>
              </a:rPr>
              <a:t>[17] </a:t>
            </a:r>
            <a:r>
              <a:rPr lang="pt-PT" sz="1200">
                <a:solidFill>
                  <a:schemeClr val="tx1"/>
                </a:solidFill>
                <a:latin typeface="+mn-lt"/>
                <a:ea typeface="+mn-ea"/>
                <a:cs typeface="+mn-cs"/>
              </a:rPr>
              <a:t>EUCJ, consulte o processo judicial </a:t>
            </a:r>
            <a:r>
              <a:rPr lang="pt-PT" sz="1200" i="1">
                <a:solidFill>
                  <a:schemeClr val="tx1"/>
                </a:solidFill>
                <a:latin typeface="+mn-lt"/>
                <a:ea typeface="+mn-ea"/>
                <a:cs typeface="+mn-cs"/>
              </a:rPr>
              <a:t>Digital Rights Ireland and Seitlinger e.a.</a:t>
            </a:r>
            <a:r>
              <a:rPr lang="pt-PT" sz="1200">
                <a:solidFill>
                  <a:schemeClr val="tx1"/>
                </a:solidFill>
                <a:latin typeface="+mn-lt"/>
                <a:ea typeface="+mn-ea"/>
                <a:cs typeface="+mn-cs"/>
              </a:rPr>
              <a:t>, casos conjuntos C-293/12 e C-594/12, 8 de abril de 2014, §40. </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30000">
                <a:solidFill>
                  <a:schemeClr val="tx1"/>
                </a:solidFill>
                <a:latin typeface="+mn-lt"/>
                <a:ea typeface="+mn-ea"/>
                <a:cs typeface="+mn-cs"/>
              </a:rPr>
              <a:t>[18] </a:t>
            </a:r>
            <a:r>
              <a:rPr lang="pt-PT" sz="1200">
                <a:solidFill>
                  <a:schemeClr val="tx1"/>
                </a:solidFill>
                <a:latin typeface="+mn-lt"/>
                <a:ea typeface="+mn-ea"/>
                <a:cs typeface="+mn-cs"/>
              </a:rPr>
              <a:t>ECtHR, caso "</a:t>
            </a:r>
            <a:r>
              <a:rPr lang="pt-PT"/>
              <a:t>Üner v. the Netherlands", aplicação n.º 46410/99, 18 de outubro de 2006.</a:t>
            </a:r>
          </a:p>
          <a:p>
            <a:r>
              <a:rPr lang="pt-PT" sz="1200" baseline="30000">
                <a:solidFill>
                  <a:schemeClr val="tx1"/>
                </a:solidFill>
                <a:latin typeface="+mn-lt"/>
                <a:ea typeface="+mn-ea"/>
                <a:cs typeface="+mn-cs"/>
              </a:rPr>
              <a:t>[19] </a:t>
            </a:r>
            <a:r>
              <a:rPr lang="pt-PT" sz="1200">
                <a:solidFill>
                  <a:schemeClr val="tx1"/>
                </a:solidFill>
                <a:latin typeface="+mn-lt"/>
                <a:ea typeface="+mn-ea"/>
                <a:cs typeface="+mn-cs"/>
              </a:rPr>
              <a:t>ECtHR</a:t>
            </a:r>
            <a:r>
              <a:rPr lang="pt-PT" sz="1200" i="1">
                <a:solidFill>
                  <a:schemeClr val="tx1"/>
                </a:solidFill>
                <a:latin typeface="+mn-lt"/>
                <a:ea typeface="+mn-ea"/>
                <a:cs typeface="+mn-cs"/>
              </a:rPr>
              <a:t>,</a:t>
            </a:r>
            <a:r>
              <a:rPr lang="pt-PT" sz="1200" i="0">
                <a:solidFill>
                  <a:schemeClr val="tx1"/>
                </a:solidFill>
                <a:latin typeface="+mn-lt"/>
                <a:ea typeface="+mn-ea"/>
                <a:cs typeface="+mn-cs"/>
              </a:rPr>
              <a:t> caso </a:t>
            </a:r>
            <a:r>
              <a:rPr lang="pt-PT" sz="1200" i="1">
                <a:solidFill>
                  <a:schemeClr val="tx1"/>
                </a:solidFill>
                <a:latin typeface="+mn-lt"/>
                <a:ea typeface="+mn-ea"/>
                <a:cs typeface="+mn-cs"/>
              </a:rPr>
              <a:t>"</a:t>
            </a:r>
            <a:r>
              <a:rPr lang="pt-PT" sz="1200" i="0">
                <a:solidFill>
                  <a:schemeClr val="tx1"/>
                </a:solidFill>
                <a:latin typeface="+mn-lt"/>
                <a:ea typeface="+mn-ea"/>
                <a:cs typeface="+mn-cs"/>
              </a:rPr>
              <a:t>De Haes e Gijsels </a:t>
            </a:r>
            <a:r>
              <a:rPr lang="pt-PT" sz="1200">
                <a:solidFill>
                  <a:schemeClr val="tx1"/>
                </a:solidFill>
                <a:latin typeface="+mn-lt"/>
                <a:ea typeface="+mn-ea"/>
                <a:cs typeface="+mn-cs"/>
              </a:rPr>
              <a:t>v. Bélgica", </a:t>
            </a:r>
            <a:r>
              <a:rPr lang="pt-PT"/>
              <a:t>aplicação n.º 19983/92, </a:t>
            </a:r>
            <a:r>
              <a:rPr lang="pt-PT" sz="1200">
                <a:solidFill>
                  <a:schemeClr val="tx1"/>
                </a:solidFill>
                <a:latin typeface="+mn-lt"/>
                <a:ea typeface="+mn-ea"/>
                <a:cs typeface="+mn-cs"/>
              </a:rPr>
              <a:t>24 de fevereiro de 1997;</a:t>
            </a:r>
            <a:r>
              <a:rPr lang="pt-PT" sz="1200" baseline="0">
                <a:solidFill>
                  <a:schemeClr val="tx1"/>
                </a:solidFill>
                <a:latin typeface="+mn-lt"/>
                <a:ea typeface="+mn-ea"/>
                <a:cs typeface="+mn-cs"/>
              </a:rPr>
              <a:t> </a:t>
            </a:r>
            <a:r>
              <a:rPr lang="pt-PT" sz="1200">
                <a:solidFill>
                  <a:schemeClr val="tx1"/>
                </a:solidFill>
                <a:latin typeface="+mn-lt"/>
                <a:ea typeface="+mn-ea"/>
                <a:cs typeface="+mn-cs"/>
              </a:rPr>
              <a:t>ECtHR</a:t>
            </a:r>
            <a:r>
              <a:rPr lang="pt-PT" sz="1200" i="1">
                <a:solidFill>
                  <a:schemeClr val="tx1"/>
                </a:solidFill>
                <a:latin typeface="+mn-lt"/>
                <a:ea typeface="+mn-ea"/>
                <a:cs typeface="+mn-cs"/>
              </a:rPr>
              <a:t>, caso </a:t>
            </a:r>
            <a:r>
              <a:rPr lang="pt-PT" sz="1200" baseline="0">
                <a:solidFill>
                  <a:schemeClr val="tx1"/>
                </a:solidFill>
                <a:latin typeface="+mn-lt"/>
                <a:ea typeface="+mn-ea"/>
                <a:cs typeface="+mn-cs"/>
              </a:rPr>
              <a:t>"</a:t>
            </a:r>
            <a:r>
              <a:rPr lang="pt-PT" sz="1200" i="0">
                <a:solidFill>
                  <a:schemeClr val="tx1"/>
                </a:solidFill>
                <a:latin typeface="+mn-lt"/>
                <a:ea typeface="+mn-ea"/>
                <a:cs typeface="+mn-cs"/>
              </a:rPr>
              <a:t>Oberschlick v. Austria </a:t>
            </a:r>
            <a:r>
              <a:rPr lang="pt-PT" sz="1200">
                <a:solidFill>
                  <a:schemeClr val="tx1"/>
                </a:solidFill>
                <a:latin typeface="+mn-lt"/>
                <a:ea typeface="+mn-ea"/>
                <a:cs typeface="+mn-cs"/>
              </a:rPr>
              <a:t>(n.° 2)", </a:t>
            </a:r>
            <a:r>
              <a:rPr lang="pt-PT"/>
              <a:t>aplicação n.º 20834/92, 1</a:t>
            </a:r>
            <a:r>
              <a:rPr lang="pt-PT" sz="1200">
                <a:solidFill>
                  <a:schemeClr val="tx1"/>
                </a:solidFill>
                <a:latin typeface="+mn-lt"/>
                <a:ea typeface="+mn-ea"/>
                <a:cs typeface="+mn-cs"/>
              </a:rPr>
              <a:t> de julho de 1997.</a:t>
            </a:r>
          </a:p>
          <a:p>
            <a:r>
              <a:rPr lang="pt-PT" sz="1200" baseline="30000">
                <a:solidFill>
                  <a:schemeClr val="tx1"/>
                </a:solidFill>
                <a:latin typeface="+mn-lt"/>
                <a:ea typeface="+mn-ea"/>
                <a:cs typeface="+mn-cs"/>
              </a:rPr>
              <a:t>[20] </a:t>
            </a:r>
            <a:r>
              <a:rPr lang="pt-PT" sz="1200" baseline="0">
                <a:solidFill>
                  <a:schemeClr val="tx1"/>
                </a:solidFill>
                <a:latin typeface="+mn-lt"/>
                <a:ea typeface="+mn-ea"/>
                <a:cs typeface="+mn-cs"/>
              </a:rPr>
              <a:t>Consulte, por exemplo, ECtHR, caso "DL v. Bulgaria", aplicação n.º 7472/14, 19 de maio de 2016, §105; consulte também </a:t>
            </a:r>
            <a:r>
              <a:rPr lang="pt-PT" sz="1200">
                <a:solidFill>
                  <a:schemeClr val="tx1"/>
                </a:solidFill>
                <a:latin typeface="+mn-lt"/>
                <a:ea typeface="+mn-ea"/>
                <a:cs typeface="+mn-cs"/>
              </a:rPr>
              <a:t>Artigo 29 Grupo de Trabalho de Proteção de Dados, Opinião 01/2014 na aplicação dos conceitos de necessidade e proporcionalidade e proteção de dados dentro do setor da autoridade policial (WP 211), </a:t>
            </a:r>
            <a:r>
              <a:rPr lang="pt-PT" sz="1200" i="1">
                <a:solidFill>
                  <a:schemeClr val="tx1"/>
                </a:solidFill>
                <a:latin typeface="+mn-lt"/>
                <a:ea typeface="+mn-ea"/>
                <a:cs typeface="+mn-cs"/>
              </a:rPr>
              <a:t>op. cit</a:t>
            </a:r>
            <a:r>
              <a:rPr lang="pt-PT" sz="1200">
                <a:solidFill>
                  <a:schemeClr val="tx1"/>
                </a:solidFill>
                <a:latin typeface="+mn-lt"/>
                <a:ea typeface="+mn-ea"/>
                <a:cs typeface="+mn-cs"/>
              </a:rPr>
              <a:t>., 3.26.</a:t>
            </a:r>
          </a:p>
          <a:p>
            <a:r>
              <a:rPr lang="pt-PT" sz="1200" baseline="30000">
                <a:solidFill>
                  <a:schemeClr val="tx1"/>
                </a:solidFill>
                <a:latin typeface="+mn-lt"/>
                <a:ea typeface="+mn-ea"/>
                <a:cs typeface="+mn-cs"/>
              </a:rPr>
              <a:t>[21] </a:t>
            </a:r>
            <a:r>
              <a:rPr lang="pt-PT" sz="1200">
                <a:solidFill>
                  <a:schemeClr val="tx1"/>
                </a:solidFill>
                <a:latin typeface="+mn-lt"/>
                <a:ea typeface="+mn-ea"/>
                <a:cs typeface="+mn-cs"/>
              </a:rPr>
              <a:t>Sobre esta questão e a anterior, consulte o Artigo 29 Grupo de Trabalho de Proteção de Dados, Opinião 01/2014 na aplicação dos conceitos de necessidade e proporcionalidade e proteção de dados dentro do setor da autoridade policial (WP 211), </a:t>
            </a:r>
            <a:r>
              <a:rPr lang="pt-PT" sz="1200" i="1">
                <a:solidFill>
                  <a:schemeClr val="tx1"/>
                </a:solidFill>
                <a:latin typeface="+mn-lt"/>
                <a:ea typeface="+mn-ea"/>
                <a:cs typeface="+mn-cs"/>
              </a:rPr>
              <a:t>op. cit</a:t>
            </a:r>
            <a:r>
              <a:rPr lang="pt-PT" sz="1200">
                <a:solidFill>
                  <a:schemeClr val="tx1"/>
                </a:solidFill>
                <a:latin typeface="+mn-lt"/>
                <a:ea typeface="+mn-ea"/>
                <a:cs typeface="+mn-cs"/>
              </a:rPr>
              <a:t>., 3.26.</a:t>
            </a:r>
          </a:p>
          <a:p>
            <a:r>
              <a:rPr lang="pt-PT" sz="1200" baseline="30000">
                <a:solidFill>
                  <a:schemeClr val="tx1"/>
                </a:solidFill>
                <a:latin typeface="+mn-lt"/>
                <a:ea typeface="+mn-ea"/>
                <a:cs typeface="+mn-cs"/>
              </a:rPr>
              <a:t>[22] </a:t>
            </a:r>
            <a:r>
              <a:rPr lang="pt-PT" sz="1200">
                <a:solidFill>
                  <a:schemeClr val="tx1"/>
                </a:solidFill>
                <a:latin typeface="+mn-lt"/>
                <a:ea typeface="+mn-ea"/>
                <a:cs typeface="+mn-cs"/>
              </a:rPr>
              <a:t>Sobre esta questão e a anterior, consulte, por exemplo, ECtHR, caso "</a:t>
            </a:r>
            <a:r>
              <a:rPr lang="pt-PT" sz="1200" i="0">
                <a:solidFill>
                  <a:schemeClr val="tx1"/>
                </a:solidFill>
                <a:latin typeface="+mn-lt"/>
                <a:ea typeface="+mn-ea"/>
                <a:cs typeface="+mn-cs"/>
              </a:rPr>
              <a:t>Crémieux v. France</a:t>
            </a:r>
            <a:r>
              <a:rPr lang="pt-PT" sz="1200" i="1">
                <a:solidFill>
                  <a:schemeClr val="tx1"/>
                </a:solidFill>
                <a:latin typeface="+mn-lt"/>
                <a:ea typeface="+mn-ea"/>
                <a:cs typeface="+mn-cs"/>
              </a:rPr>
              <a:t>"</a:t>
            </a:r>
            <a:r>
              <a:rPr lang="pt-PT" sz="1200">
                <a:solidFill>
                  <a:schemeClr val="tx1"/>
                </a:solidFill>
                <a:latin typeface="+mn-lt"/>
                <a:ea typeface="+mn-ea"/>
                <a:cs typeface="+mn-cs"/>
              </a:rPr>
              <a:t>, 25 de fevereiro de 1993, Req. n.º 11471/85, A256-B, § 40.</a:t>
            </a:r>
          </a:p>
          <a:p>
            <a:r>
              <a:rPr lang="pt-PT" sz="1200" baseline="30000">
                <a:solidFill>
                  <a:schemeClr val="tx1"/>
                </a:solidFill>
                <a:latin typeface="+mn-lt"/>
                <a:ea typeface="+mn-ea"/>
                <a:cs typeface="+mn-cs"/>
              </a:rPr>
              <a:t>[23 ] </a:t>
            </a:r>
            <a:r>
              <a:rPr lang="pt-PT" sz="1200">
                <a:solidFill>
                  <a:schemeClr val="tx1"/>
                </a:solidFill>
                <a:latin typeface="+mn-lt"/>
                <a:ea typeface="+mn-ea"/>
                <a:cs typeface="+mn-cs"/>
              </a:rPr>
              <a:t>Jeremy McBride, op cit, p. 26.</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30000">
                <a:solidFill>
                  <a:schemeClr val="tx1"/>
                </a:solidFill>
                <a:latin typeface="+mn-lt"/>
                <a:ea typeface="+mn-ea"/>
                <a:cs typeface="+mn-cs"/>
              </a:rPr>
              <a:t>[24]</a:t>
            </a:r>
            <a:r>
              <a:rPr lang="pt-PT" sz="1200">
                <a:solidFill>
                  <a:schemeClr val="tx1"/>
                </a:solidFill>
                <a:latin typeface="+mn-lt"/>
                <a:ea typeface="+mn-ea"/>
                <a:cs typeface="+mn-cs"/>
              </a:rPr>
              <a:t>Para uma aplicação deste princípio a nível da UE consultar, por exemplo, um acórdão do Tribunal da Função Pública da União Europeia (primeira câmara), processo "</a:t>
            </a:r>
            <a:r>
              <a:rPr lang="pt-PT" sz="1200" i="0">
                <a:solidFill>
                  <a:schemeClr val="tx1"/>
                </a:solidFill>
                <a:latin typeface="+mn-lt"/>
                <a:ea typeface="+mn-ea"/>
                <a:cs typeface="+mn-cs"/>
              </a:rPr>
              <a:t>V. v. European Parliament"</a:t>
            </a:r>
            <a:r>
              <a:rPr lang="pt-PT" sz="1200">
                <a:solidFill>
                  <a:schemeClr val="tx1"/>
                </a:solidFill>
                <a:latin typeface="+mn-lt"/>
                <a:ea typeface="+mn-ea"/>
                <a:cs typeface="+mn-cs"/>
              </a:rPr>
              <a:t> , 5 de Julho de 2011, caso F-46/09. , § 139, disponível em </a:t>
            </a:r>
            <a:r>
              <a:rPr lang="pt-PT" sz="1200" u="sng">
                <a:solidFill>
                  <a:schemeClr val="tx1"/>
                </a:solidFill>
                <a:latin typeface="+mn-lt"/>
                <a:ea typeface="+mn-ea"/>
                <a:cs typeface="+mn-cs"/>
                <a:hlinkClick r:id="rId3"/>
              </a:rPr>
              <a:t>http://curia.europa.eu/juris/liste.jsf?language=en&amp;num=F-46/09</a:t>
            </a:r>
            <a:r>
              <a:rPr lang="pt-PT" sz="1200">
                <a:solidFill>
                  <a:schemeClr val="tx1"/>
                </a:solidFill>
                <a:latin typeface="+mn-lt"/>
                <a:ea typeface="+mn-ea"/>
                <a:cs typeface="+mn-cs"/>
              </a:rPr>
              <a:t>  (acedido pela última vez em 5 de janeiro de 2017).</a:t>
            </a:r>
          </a:p>
          <a:p>
            <a:r>
              <a:rPr lang="pt-PT" sz="1200" baseline="30000">
                <a:solidFill>
                  <a:schemeClr val="tx1"/>
                </a:solidFill>
                <a:latin typeface="+mn-lt"/>
                <a:ea typeface="+mn-ea"/>
                <a:cs typeface="+mn-cs"/>
              </a:rPr>
              <a:t>[25] </a:t>
            </a:r>
            <a:r>
              <a:rPr lang="pt-PT" sz="1200" i="0">
                <a:solidFill>
                  <a:schemeClr val="tx1"/>
                </a:solidFill>
                <a:latin typeface="+mn-lt"/>
                <a:ea typeface="+mn-ea"/>
                <a:cs typeface="+mn-cs"/>
              </a:rPr>
              <a:t>ECtHR, caso "Goodwin v. United Kingdom"</a:t>
            </a:r>
            <a:r>
              <a:rPr lang="pt-PT" sz="1200">
                <a:solidFill>
                  <a:schemeClr val="tx1"/>
                </a:solidFill>
                <a:latin typeface="+mn-lt"/>
                <a:ea typeface="+mn-ea"/>
                <a:cs typeface="+mn-cs"/>
              </a:rPr>
              <a:t> , aplicação 17488/90, de 27 de março de 1996, §42.</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135</a:t>
            </a:fld>
            <a:endParaRPr lang="en-US">
              <a:cs typeface="Arial" charset="0"/>
            </a:endParaRPr>
          </a:p>
        </p:txBody>
      </p:sp>
    </p:spTree>
    <p:extLst>
      <p:ext uri="{BB962C8B-B14F-4D97-AF65-F5344CB8AC3E}">
        <p14:creationId xmlns:p14="http://schemas.microsoft.com/office/powerpoint/2010/main" val="215978490"/>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2 - Limitado </a:t>
            </a:r>
            <a:r>
              <a:rPr lang="pt-PT" sz="1200" b="1" baseline="0">
                <a:solidFill>
                  <a:schemeClr val="tx1"/>
                </a:solidFill>
                <a:latin typeface="+mn-lt"/>
                <a:ea typeface="+mn-ea"/>
                <a:cs typeface="+mn-cs"/>
              </a:rPr>
              <a:t>por garantias apropriadas (o que significa adequado e eficaz)</a:t>
            </a:r>
            <a:r>
              <a:rPr lang="pt-PT" sz="1200" i="0" baseline="30000">
                <a:solidFill>
                  <a:srgbClr val="00B050"/>
                </a:solidFill>
                <a:latin typeface="+mn-lt"/>
                <a:ea typeface="+mn-ea"/>
                <a:cs typeface="+mn-cs"/>
              </a:rPr>
              <a:t> [26] </a:t>
            </a:r>
            <a:r>
              <a:rPr lang="pt-PT" sz="1200" b="1" baseline="0">
                <a:solidFill>
                  <a:schemeClr val="tx1"/>
                </a:solidFill>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1" kern="1200" baseline="0" dirty="0">
              <a:solidFill>
                <a:schemeClr val="tx1"/>
              </a:solidFill>
              <a:effectLst/>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6500">
                <a:solidFill>
                  <a:schemeClr val="tx1"/>
                </a:solidFill>
                <a:latin typeface="+mn-lt"/>
                <a:ea typeface="+mn-ea"/>
                <a:cs typeface="+mn-cs"/>
              </a:rPr>
              <a:t>As garantias são medidas que "tornam possível" </a:t>
            </a:r>
            <a:r>
              <a:rPr lang="pt-PT" sz="6500" baseline="30000">
                <a:solidFill>
                  <a:schemeClr val="tx1"/>
                </a:solidFill>
                <a:latin typeface="+mn-lt"/>
                <a:ea typeface="+mn-ea"/>
                <a:cs typeface="+mn-cs"/>
              </a:rPr>
              <a:t>[27]</a:t>
            </a:r>
            <a:r>
              <a:rPr lang="pt-PT" sz="6500">
                <a:solidFill>
                  <a:schemeClr val="tx1"/>
                </a:solidFill>
                <a:latin typeface="+mn-lt"/>
                <a:ea typeface="+mn-ea"/>
                <a:cs typeface="+mn-cs"/>
              </a:rPr>
              <a:t> o respeito do direito em questão </a:t>
            </a:r>
            <a:r>
              <a:rPr lang="pt-PT" sz="6500" baseline="30000">
                <a:solidFill>
                  <a:schemeClr val="tx1"/>
                </a:solidFill>
                <a:latin typeface="+mn-lt"/>
                <a:ea typeface="+mn-ea"/>
                <a:cs typeface="+mn-cs"/>
              </a:rPr>
              <a:t>[26, 55]</a:t>
            </a:r>
            <a:r>
              <a:rPr lang="pt-PT" sz="6500">
                <a:solidFill>
                  <a:schemeClr val="tx1"/>
                </a:solidFill>
                <a:latin typeface="+mn-lt"/>
                <a:ea typeface="+mn-ea"/>
                <a:cs typeface="+mn-cs"/>
              </a:rPr>
              <a:t> e, portanto, que tornam possível o respeito da proporcionalidade - e mais globalmente de todos os requisitos para limitar a liberdade, evitando assim limitações arbitrárias </a:t>
            </a:r>
            <a:r>
              <a:rPr lang="pt-PT" sz="6500" baseline="30000">
                <a:solidFill>
                  <a:schemeClr val="tx1"/>
                </a:solidFill>
                <a:latin typeface="+mn-lt"/>
                <a:ea typeface="+mn-ea"/>
                <a:cs typeface="+mn-cs"/>
              </a:rPr>
              <a:t>[ 27]</a:t>
            </a:r>
            <a:r>
              <a:rPr lang="pt-PT" sz="6500">
                <a:solidFill>
                  <a:schemeClr val="tx1"/>
                </a:solidFill>
                <a:latin typeface="+mn-lt"/>
                <a:ea typeface="+mn-ea"/>
                <a:cs typeface="+mn-cs"/>
              </a:rPr>
              <a:t>. </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6500">
                <a:solidFill>
                  <a:schemeClr val="tx1"/>
                </a:solidFill>
                <a:latin typeface="+mn-lt"/>
                <a:ea typeface="+mn-ea"/>
                <a:cs typeface="+mn-cs"/>
              </a:rPr>
              <a:t>As garantias também podem ser utilizadas para fornecer proteção equivalente quando o teste de necessidade ou o teste de proporcionalidade apresentam pontos fracos, ou quando as</a:t>
            </a:r>
            <a:r>
              <a:rPr lang="pt-PT" sz="6500"/>
              <a:t> garantias previstas pela lei genérica são impraticáveis ​​nas circunstâncias específicas </a:t>
            </a:r>
            <a:r>
              <a:rPr lang="pt-PT" sz="6500" baseline="30000">
                <a:solidFill>
                  <a:schemeClr val="tx1"/>
                </a:solidFill>
                <a:latin typeface="+mn-lt"/>
                <a:ea typeface="+mn-ea"/>
                <a:cs typeface="+mn-cs"/>
              </a:rPr>
              <a:t>[26, 55]</a:t>
            </a:r>
            <a:r>
              <a:rPr lang="pt-PT" sz="6500"/>
              <a:t>. Por exemplo, a </a:t>
            </a:r>
            <a:r>
              <a:rPr lang="pt-PT" sz="6500" baseline="0"/>
              <a:t>lei pode proibir</a:t>
            </a:r>
            <a:r>
              <a:rPr lang="pt-PT" sz="6500"/>
              <a:t> a recolha e outro processamento de dados sensíveis (como dados relacionados com a origem racial ou condenações religiosas) se não for absolutamente necessário para os propósitos de uma investigação específica (esta proibição é recomendada pelo Comité de Ministros do Conselho Europeu na sua recomendação 87 (15) relativa a ficheiros policiais</a:t>
            </a:r>
            <a:r>
              <a:rPr lang="pt-PT" sz="6500" baseline="30000">
                <a:solidFill>
                  <a:schemeClr val="tx1"/>
                </a:solidFill>
                <a:latin typeface="+mn-lt"/>
                <a:ea typeface="+mn-ea"/>
                <a:cs typeface="+mn-cs"/>
              </a:rPr>
              <a:t>[28]</a:t>
            </a:r>
            <a:r>
              <a:rPr lang="pt-PT" sz="6500"/>
              <a:t>), mas é quase impossível respeitar os dados públicos recolhidos automaticamente nas redes sociais (uma vez que os utilizadores da Internet publicam frequentemente este tipo de informações, que podem não ser facilmente evitadas pelas</a:t>
            </a:r>
            <a:r>
              <a:rPr lang="pt-PT" sz="6500" baseline="0"/>
              <a:t> </a:t>
            </a:r>
            <a:r>
              <a:rPr lang="pt-PT" sz="6500"/>
              <a:t> ferramentas automáticas de LEA).</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lvl="2" indent="0" algn="l" defTabSz="457200" rtl="0" eaLnBrk="1" fontAlgn="base" latinLnBrk="0" hangingPunct="1">
              <a:lnSpc>
                <a:spcPct val="100000"/>
              </a:lnSpc>
              <a:spcBef>
                <a:spcPct val="0"/>
              </a:spcBef>
              <a:spcAft>
                <a:spcPct val="0"/>
              </a:spcAft>
              <a:buClrTx/>
              <a:buSzTx/>
              <a:buFontTx/>
              <a:buNone/>
              <a:tabLst/>
              <a:defRPr/>
            </a:pPr>
            <a:r>
              <a:rPr lang="pt-PT" sz="6500">
                <a:solidFill>
                  <a:schemeClr val="tx1"/>
                </a:solidFill>
                <a:latin typeface="+mn-lt"/>
                <a:ea typeface="+mn-ea"/>
                <a:cs typeface="+mn-cs"/>
              </a:rPr>
              <a:t>As garantias consistem essencialmente em dois tipos de medidas: (1) a definição dos limites da interferência (ou seja, o poder do procedimento), que deve ser claramente indicado na lei (consulte o slide </a:t>
            </a:r>
            <a:r>
              <a:rPr lang="pt-PT" sz="6500" baseline="0">
                <a:solidFill>
                  <a:schemeClr val="tx1"/>
                </a:solidFill>
                <a:latin typeface="+mn-lt"/>
                <a:ea typeface="+mn-ea"/>
                <a:cs typeface="+mn-cs"/>
              </a:rPr>
              <a:t>29),</a:t>
            </a:r>
            <a:r>
              <a:rPr lang="pt-PT" sz="6500">
                <a:solidFill>
                  <a:schemeClr val="tx1"/>
                </a:solidFill>
                <a:latin typeface="+mn-lt"/>
                <a:ea typeface="+mn-ea"/>
                <a:cs typeface="+mn-cs"/>
              </a:rPr>
              <a:t> e (2) medidas de fiscalização e controlo que garantam que essas delimitações (e de um modo mais geral, os requisitos de objetivo, necessidade e proporcionalidade legítimos) são respeitados.</a:t>
            </a:r>
          </a:p>
          <a:p>
            <a:pPr marL="0" marR="0" lvl="2" indent="0" algn="l" defTabSz="457200" rtl="0" eaLnBrk="1" fontAlgn="base" latinLnBrk="0" hangingPunct="1">
              <a:lnSpc>
                <a:spcPct val="100000"/>
              </a:lnSpc>
              <a:spcBef>
                <a:spcPct val="0"/>
              </a:spcBef>
              <a:spcAft>
                <a:spcPct val="0"/>
              </a:spcAft>
              <a:buClrTx/>
              <a:buSzTx/>
              <a:buFontTx/>
              <a:buNone/>
              <a:tabLst/>
              <a:defRPr/>
            </a:pPr>
            <a:endParaRPr lang="en-GB" sz="6500" kern="1200" dirty="0">
              <a:solidFill>
                <a:schemeClr val="tx1"/>
              </a:solidFill>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[26] </a:t>
            </a:r>
            <a:r>
              <a:rPr lang="pt-PT" sz="1200" i="0">
                <a:solidFill>
                  <a:schemeClr val="tx1"/>
                </a:solidFill>
                <a:latin typeface="+mn-lt"/>
                <a:ea typeface="+mn-ea"/>
                <a:cs typeface="+mn-cs"/>
              </a:rPr>
              <a:t>ECtHR, caso </a:t>
            </a:r>
            <a:r>
              <a:rPr lang="pt-PT" sz="1200" b="0">
                <a:solidFill>
                  <a:schemeClr val="tx1"/>
                </a:solidFill>
                <a:latin typeface="+mn-lt"/>
                <a:ea typeface="+mn-ea"/>
                <a:cs typeface="+mn-cs"/>
              </a:rPr>
              <a:t>"</a:t>
            </a:r>
            <a:r>
              <a:rPr lang="pt-PT" sz="1200" i="0">
                <a:solidFill>
                  <a:schemeClr val="tx1"/>
                </a:solidFill>
                <a:latin typeface="+mn-lt"/>
                <a:ea typeface="+mn-ea"/>
                <a:cs typeface="+mn-cs"/>
              </a:rPr>
              <a:t>Klass</a:t>
            </a:r>
            <a:r>
              <a:rPr lang="pt-PT" sz="1200">
                <a:solidFill>
                  <a:schemeClr val="tx1"/>
                </a:solidFill>
                <a:latin typeface="+mn-lt"/>
                <a:ea typeface="+mn-ea"/>
                <a:cs typeface="+mn-cs"/>
              </a:rPr>
              <a:t> e outros v. Alemanha", aplicação n.º 5029/71, julgamento de 6 de setembro de 1978, Série A, n.º 28, §§ 50 </a:t>
            </a:r>
            <a:r>
              <a:rPr lang="pt-PT" sz="1200" i="1">
                <a:solidFill>
                  <a:schemeClr val="tx1"/>
                </a:solidFill>
                <a:latin typeface="+mn-lt"/>
                <a:ea typeface="+mn-ea"/>
                <a:cs typeface="+mn-cs"/>
              </a:rPr>
              <a:t>e seguintes</a:t>
            </a:r>
            <a:r>
              <a:rPr lang="pt-PT" sz="1200">
                <a:solidFill>
                  <a:schemeClr val="tx1"/>
                </a:solidFill>
                <a:latin typeface="+mn-lt"/>
                <a:ea typeface="+mn-ea"/>
                <a:cs typeface="+mn-cs"/>
              </a:rPr>
              <a:t>.</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0" baseline="30000">
                <a:solidFill>
                  <a:schemeClr val="tx1"/>
                </a:solidFill>
                <a:latin typeface="+mn-lt"/>
                <a:ea typeface="+mn-ea"/>
                <a:cs typeface="+mn-cs"/>
              </a:rPr>
              <a:t>[27] </a:t>
            </a:r>
            <a:r>
              <a:rPr lang="pt-PT" sz="1200" b="0">
                <a:solidFill>
                  <a:schemeClr val="tx1"/>
                </a:solidFill>
                <a:latin typeface="+mn-lt"/>
                <a:ea typeface="+mn-ea"/>
                <a:cs typeface="+mn-cs"/>
              </a:rPr>
              <a:t>Consulte, por exemplo, ECtHR, caso de "Marckx v. Bélgica", aplicação n.º 6833/74, 13 de junho de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[28] </a:t>
            </a:r>
            <a:r>
              <a:rPr lang="pt-PT" sz="1200" baseline="0">
                <a:solidFill>
                  <a:schemeClr val="tx1"/>
                </a:solidFill>
                <a:latin typeface="+mn-lt"/>
                <a:ea typeface="+mn-ea"/>
                <a:cs typeface="+mn-cs"/>
              </a:rPr>
              <a:t>Re. (87)15 do Comité de Ministros do Conselho Europeu que regula a utilização de dados pessoais no setor policial, https://search.coe.int/cm/Pages/result_details.aspx?ObjectID=09000016804e7a3c  (acedido pela última vez a 5 de janeiro de 2017). </a:t>
            </a:r>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136</a:t>
            </a:fld>
            <a:endParaRPr lang="en-US">
              <a:cs typeface="Arial" charset="0"/>
            </a:endParaRPr>
          </a:p>
        </p:txBody>
      </p:sp>
    </p:spTree>
    <p:extLst>
      <p:ext uri="{BB962C8B-B14F-4D97-AF65-F5344CB8AC3E}">
        <p14:creationId xmlns:p14="http://schemas.microsoft.com/office/powerpoint/2010/main" val="10392309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40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2. Limitado</a:t>
            </a:r>
            <a:r>
              <a:rPr lang="pt-PT" sz="1200" b="1" baseline="0">
                <a:solidFill>
                  <a:schemeClr val="tx1"/>
                </a:solidFill>
                <a:latin typeface="+mn-lt"/>
                <a:ea typeface="+mn-ea"/>
                <a:cs typeface="+mn-cs"/>
              </a:rPr>
              <a:t>por garantias adequadas (acompanhamento)</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1"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(1) Os limites devem cercar a interferência e estes limites ou delimitações devem ser claramente detalhados nas disposições legais (conforme visto no slide 29)</a:t>
            </a:r>
            <a:r>
              <a:rPr lang="pt-PT" sz="1200" i="0" baseline="30000">
                <a:solidFill>
                  <a:srgbClr val="00B050"/>
                </a:solidFill>
                <a:latin typeface="+mn-lt"/>
                <a:ea typeface="+mn-ea"/>
                <a:cs typeface="+mn-cs"/>
              </a:rPr>
              <a:t>[26] [29]</a:t>
            </a:r>
            <a:r>
              <a:rPr lang="pt-PT" sz="1200">
                <a:solidFill>
                  <a:schemeClr val="tx1"/>
                </a:solidFill>
                <a:latin typeface="+mn-lt"/>
                <a:ea typeface="+mn-ea"/>
                <a:cs typeface="+mn-cs"/>
              </a:rPr>
              <a:t>: deve haver uma indicação clara, na lei, dos limites da interferência. Estas delimitações devem </a:t>
            </a:r>
            <a:r>
              <a:rPr lang="pt-PT" sz="1200" baseline="0">
                <a:solidFill>
                  <a:schemeClr val="tx1"/>
                </a:solidFill>
                <a:latin typeface="+mn-lt"/>
                <a:ea typeface="+mn-ea"/>
                <a:cs typeface="+mn-cs"/>
              </a:rPr>
              <a:t>incluir, inter alia (especialmente quando o objetivo pretendido é a segurança pública)</a:t>
            </a:r>
            <a:r>
              <a:rPr lang="pt-PT" sz="1200">
                <a:solidFill>
                  <a:schemeClr val="tx1"/>
                </a:solidFill>
                <a:latin typeface="+mn-lt"/>
                <a:ea typeface="+mn-ea"/>
                <a:cs typeface="+mn-cs"/>
              </a:rPr>
              <a:t> :</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pt-PT" sz="1200">
                <a:solidFill>
                  <a:schemeClr val="tx1"/>
                </a:solidFill>
                <a:latin typeface="+mn-lt"/>
                <a:ea typeface="+mn-ea"/>
                <a:cs typeface="+mn-cs"/>
              </a:rPr>
              <a:t>Os casos em que a medida pode ocorrer.</a:t>
            </a:r>
            <a:r>
              <a:rPr lang="pt-PT" sz="1200" b="0" baseline="3000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pt-PT" sz="1200"/>
              <a:t>Os motivos necessários para ordenar as medidas que constituem a interferência.</a:t>
            </a:r>
            <a:r>
              <a:rPr lang="pt-PT" sz="1200" b="0" baseline="30000"/>
              <a:t>[26]</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b="0" baseline="30000" dirty="0"/>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pt-PT" sz="1200">
                <a:solidFill>
                  <a:schemeClr val="tx1"/>
                </a:solidFill>
                <a:latin typeface="+mn-lt"/>
                <a:ea typeface="+mn-ea"/>
                <a:cs typeface="+mn-cs"/>
              </a:rPr>
              <a:t>A duração da medida</a:t>
            </a:r>
            <a:r>
              <a:rPr lang="pt-PT" sz="1200" b="0" baseline="30000"/>
              <a:t>[25]</a:t>
            </a:r>
            <a:r>
              <a:rPr lang="pt-PT" sz="1200">
                <a:solidFill>
                  <a:schemeClr val="tx1"/>
                </a:solidFill>
                <a:latin typeface="+mn-lt"/>
                <a:ea typeface="+mn-ea"/>
                <a:cs typeface="+mn-cs"/>
              </a:rPr>
              <a:t>: por exemplo, os prazos são exigidos </a:t>
            </a:r>
            <a:r>
              <a:rPr lang="pt-PT" sz="1200" baseline="0">
                <a:solidFill>
                  <a:schemeClr val="tx1"/>
                </a:solidFill>
                <a:latin typeface="+mn-lt"/>
                <a:ea typeface="+mn-ea"/>
                <a:cs typeface="+mn-cs"/>
              </a:rPr>
              <a:t>no artigo 16 da Convenção de Budapeste em relação à preservação rápida de dados informáticos - consulte o slide n.° 9 da presente aula). </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pt-PT" sz="1200">
                <a:solidFill>
                  <a:schemeClr val="tx1"/>
                </a:solidFill>
                <a:latin typeface="+mn-lt"/>
                <a:ea typeface="+mn-ea"/>
                <a:cs typeface="+mn-cs"/>
              </a:rPr>
              <a:t>A extensão dos poderes dos LEAs</a:t>
            </a:r>
            <a:r>
              <a:rPr lang="pt-PT" sz="1200" i="0" baseline="30000">
                <a:solidFill>
                  <a:srgbClr val="00B050"/>
                </a:solidFill>
                <a:latin typeface="+mn-lt"/>
                <a:ea typeface="+mn-ea"/>
                <a:cs typeface="+mn-cs"/>
              </a:rPr>
              <a:t>[26] </a:t>
            </a:r>
            <a:r>
              <a:rPr lang="pt-PT" sz="1200" i="0" baseline="0">
                <a:solidFill>
                  <a:srgbClr val="00B050"/>
                </a:solidFill>
                <a:latin typeface="+mn-lt"/>
                <a:ea typeface="+mn-ea"/>
                <a:cs typeface="+mn-cs"/>
              </a:rPr>
              <a:t> e a forma de exercício:</a:t>
            </a:r>
            <a:r>
              <a:rPr lang="pt-PT" sz="1200" i="0" baseline="30000">
                <a:solidFill>
                  <a:srgbClr val="00B050"/>
                </a:solidFill>
                <a:latin typeface="+mn-lt"/>
                <a:ea typeface="+mn-ea"/>
                <a:cs typeface="+mn-cs"/>
              </a:rPr>
              <a:t>[30]</a:t>
            </a:r>
            <a:r>
              <a:rPr lang="pt-PT" sz="1200">
                <a:solidFill>
                  <a:schemeClr val="tx1"/>
                </a:solidFill>
                <a:latin typeface="+mn-lt"/>
                <a:ea typeface="+mn-ea"/>
                <a:cs typeface="+mn-cs"/>
              </a:rPr>
              <a:t>por exemplo, as ordens de produção devem </a:t>
            </a:r>
            <a:r>
              <a:rPr lang="pt-PT" sz="1200" baseline="0">
                <a:solidFill>
                  <a:schemeClr val="tx1"/>
                </a:solidFill>
                <a:latin typeface="+mn-lt"/>
                <a:ea typeface="+mn-ea"/>
                <a:cs typeface="+mn-cs"/>
              </a:rPr>
              <a:t>especificar a natureza e extensão dos dados requeridos de acordo com o artigo 18.º da Convenção de Budapeste (consulte o slide 11 da presente aula), e a interceção de comunicações só é permitida </a:t>
            </a:r>
            <a:r>
              <a:rPr lang="pt-PT">
                <a:solidFill>
                  <a:srgbClr val="FF0000"/>
                </a:solidFill>
              </a:rPr>
              <a:t>pelos termos da Convenção, em relação a uma série de delitos graves a serem determinados pelas leis nacionais (consulte o slide 21.º </a:t>
            </a:r>
            <a:r>
              <a:rPr lang="pt-PT" sz="1200" baseline="0">
                <a:solidFill>
                  <a:schemeClr val="tx1"/>
                </a:solidFill>
                <a:latin typeface="+mn-lt"/>
                <a:ea typeface="+mn-ea"/>
                <a:cs typeface="+mn-cs"/>
              </a:rPr>
              <a:t>da presente aula</a:t>
            </a:r>
            <a:r>
              <a:rPr lang="pt-PT">
                <a:solidFill>
                  <a:srgbClr val="FF0000"/>
                </a:solidFill>
              </a:rPr>
              <a:t>). O</a:t>
            </a:r>
            <a:r>
              <a:rPr lang="pt-PT" sz="1200" baseline="0">
                <a:solidFill>
                  <a:schemeClr val="tx1"/>
                </a:solidFill>
                <a:latin typeface="+mn-lt"/>
                <a:ea typeface="+mn-ea"/>
                <a:cs typeface="+mn-cs"/>
              </a:rPr>
              <a:t>utro exemplo é a exigência de uma </a:t>
            </a:r>
            <a:r>
              <a:rPr lang="pt-PT" sz="1200">
                <a:solidFill>
                  <a:schemeClr val="tx1"/>
                </a:solidFill>
                <a:latin typeface="+mn-lt"/>
                <a:ea typeface="+mn-ea"/>
                <a:cs typeface="+mn-cs"/>
              </a:rPr>
              <a:t>autorização de uma autoridade independente</a:t>
            </a:r>
            <a:r>
              <a:rPr lang="pt-PT" sz="1200" i="0" baseline="30000">
                <a:solidFill>
                  <a:srgbClr val="00B050"/>
                </a:solidFill>
                <a:latin typeface="+mn-lt"/>
                <a:ea typeface="+mn-ea"/>
                <a:cs typeface="+mn-cs"/>
              </a:rPr>
              <a:t>[29]</a:t>
            </a:r>
            <a:r>
              <a:rPr lang="pt-PT" sz="1200">
                <a:solidFill>
                  <a:schemeClr val="tx1"/>
                </a:solidFill>
                <a:latin typeface="+mn-lt"/>
                <a:ea typeface="+mn-ea"/>
                <a:cs typeface="+mn-cs"/>
              </a:rPr>
              <a:t>, que deveria em princípio ser um juiz do Judiciário "</a:t>
            </a:r>
            <a:r>
              <a:rPr lang="pt-PT" sz="1200" i="1">
                <a:solidFill>
                  <a:schemeClr val="tx1"/>
                </a:solidFill>
                <a:latin typeface="+mn-lt"/>
                <a:ea typeface="+mn-ea"/>
                <a:cs typeface="+mn-cs"/>
              </a:rPr>
              <a:t>pelo menos em último recurso</a:t>
            </a:r>
            <a:r>
              <a:rPr lang="pt-PT" sz="1200">
                <a:solidFill>
                  <a:schemeClr val="tx1"/>
                </a:solidFill>
                <a:latin typeface="+mn-lt"/>
                <a:ea typeface="+mn-ea"/>
                <a:cs typeface="+mn-cs"/>
              </a:rPr>
              <a:t>"</a:t>
            </a:r>
            <a:r>
              <a:rPr lang="pt-PT" sz="1200" i="0" baseline="30000">
                <a:solidFill>
                  <a:srgbClr val="00B050"/>
                </a:solidFill>
                <a:latin typeface="+mn-lt"/>
                <a:ea typeface="+mn-ea"/>
                <a:cs typeface="+mn-cs"/>
              </a:rPr>
              <a:t>[26§55] </a:t>
            </a:r>
            <a:r>
              <a:rPr lang="pt-PT" sz="1200">
                <a:solidFill>
                  <a:schemeClr val="tx1"/>
                </a:solidFill>
                <a:latin typeface="+mn-lt"/>
                <a:ea typeface="+mn-ea"/>
                <a:cs typeface="+mn-cs"/>
              </a:rPr>
              <a:t> (já que </a:t>
            </a:r>
            <a:r>
              <a:rPr lang="pt-PT"/>
              <a:t>o controlo judicial oferece "as melhores garantias de independência, imparcialidade e um procedimento adequado </a:t>
            </a:r>
            <a:r>
              <a:rPr lang="pt-PT" sz="1200" i="0" baseline="30000">
                <a:solidFill>
                  <a:srgbClr val="00B050"/>
                </a:solidFill>
                <a:latin typeface="+mn-lt"/>
                <a:ea typeface="+mn-ea"/>
                <a:cs typeface="+mn-cs"/>
              </a:rPr>
              <a:t>[26§55]</a:t>
            </a:r>
            <a:r>
              <a:rPr lang="pt-PT" sz="1200">
                <a:solidFill>
                  <a:schemeClr val="tx1"/>
                </a:solidFill>
                <a:latin typeface="+mn-lt"/>
                <a:ea typeface="+mn-ea"/>
                <a:cs typeface="+mn-cs"/>
              </a:rPr>
              <a:t>) em áreas "</a:t>
            </a:r>
            <a:r>
              <a:rPr lang="pt-PT" sz="1200" i="1">
                <a:solidFill>
                  <a:schemeClr val="tx1"/>
                </a:solidFill>
                <a:latin typeface="+mn-lt"/>
                <a:ea typeface="+mn-ea"/>
                <a:cs typeface="+mn-cs"/>
              </a:rPr>
              <a:t>onde o abuso é potencialmente tão fácil em casos individuais e teria (...) consequências nefastas para a sociedade democrática como um todo</a:t>
            </a:r>
            <a:r>
              <a:rPr lang="pt-PT" sz="1200">
                <a:solidFill>
                  <a:schemeClr val="tx1"/>
                </a:solidFill>
                <a:latin typeface="+mn-lt"/>
                <a:ea typeface="+mn-ea"/>
                <a:cs typeface="+mn-cs"/>
              </a:rPr>
              <a:t>"</a:t>
            </a:r>
            <a:r>
              <a:rPr lang="pt-PT" sz="1200" i="0" baseline="30000">
                <a:solidFill>
                  <a:srgbClr val="00B050"/>
                </a:solidFill>
                <a:latin typeface="+mn-lt"/>
                <a:ea typeface="+mn-ea"/>
                <a:cs typeface="+mn-cs"/>
              </a:rPr>
              <a:t>[26] </a:t>
            </a:r>
            <a:r>
              <a:rPr lang="pt-PT" sz="1200">
                <a:solidFill>
                  <a:schemeClr val="tx1"/>
                </a:solidFill>
                <a:latin typeface="+mn-lt"/>
                <a:ea typeface="+mn-ea"/>
                <a:cs typeface="+mn-cs"/>
              </a:rPr>
              <a:t>(que é geralmente o caso em que a interferência é organizada para fins policiais </a:t>
            </a:r>
            <a:r>
              <a:rPr lang="pt-PT" sz="1200" baseline="0">
                <a:solidFill>
                  <a:schemeClr val="tx1"/>
                </a:solidFill>
                <a:latin typeface="+mn-lt"/>
                <a:ea typeface="+mn-ea"/>
                <a:cs typeface="+mn-cs"/>
              </a:rPr>
              <a:t>).</a:t>
            </a:r>
          </a:p>
          <a:p>
            <a:pPr marL="0" marR="0" lvl="3" indent="0" algn="l" defTabSz="457200" rtl="0" eaLnBrk="1" fontAlgn="base" latinLnBrk="0" hangingPunct="1">
              <a:lnSpc>
                <a:spcPct val="100000"/>
              </a:lnSpc>
              <a:spcBef>
                <a:spcPts val="400"/>
              </a:spcBef>
              <a:spcAft>
                <a:spcPts val="400"/>
              </a:spcAft>
              <a:buClrTx/>
              <a:buSzTx/>
              <a:buFontTx/>
              <a:buNone/>
              <a:tabLst/>
              <a:defRPr/>
            </a:pPr>
            <a:endParaRPr lang="en-GB" sz="1200" kern="1200" baseline="0" dirty="0">
              <a:solidFill>
                <a:schemeClr val="tx1"/>
              </a:solidFill>
              <a:effectLst/>
              <a:latin typeface="+mn-lt"/>
              <a:ea typeface="+mn-ea"/>
              <a:cs typeface="+mn-cs"/>
            </a:endParaRPr>
          </a:p>
          <a:p>
            <a:pPr marL="171450" marR="0" lvl="3" indent="-171450" algn="l" defTabSz="457200" rtl="0" eaLnBrk="1" fontAlgn="base" latinLnBrk="0" hangingPunct="1">
              <a:lnSpc>
                <a:spcPct val="100000"/>
              </a:lnSpc>
              <a:spcBef>
                <a:spcPts val="400"/>
              </a:spcBef>
              <a:spcAft>
                <a:spcPts val="400"/>
              </a:spcAft>
              <a:buClrTx/>
              <a:buSzTx/>
              <a:buFontTx/>
              <a:buChar char="-"/>
              <a:tabLst/>
              <a:defRPr/>
            </a:pPr>
            <a:r>
              <a:rPr lang="pt-PT" sz="1200" baseline="0">
                <a:solidFill>
                  <a:schemeClr val="tx1"/>
                </a:solidFill>
                <a:latin typeface="+mn-lt"/>
                <a:ea typeface="+mn-ea"/>
                <a:cs typeface="+mn-cs"/>
              </a:rPr>
              <a:t>O impacto da medida também pode ser aqui mitigado: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pt-PT" sz="1200" baseline="0">
                <a:solidFill>
                  <a:schemeClr val="tx1"/>
                </a:solidFill>
                <a:latin typeface="+mn-lt"/>
                <a:ea typeface="+mn-ea"/>
                <a:cs typeface="+mn-cs"/>
              </a:rPr>
              <a:t>Por exemplo, uma garantia a ser implementada poderia ser a pesquisa por outras provas além das eletrónicas, ou pelo menos por provas eletrónicas com fontes diferentes. De fato, a condenação criminal de uma pessoa com base unicamente num processamento automatizado de dados pessoais pode parecer desproporcional, dada a facilidade de criar tal prova para prejudicar alguém. Além disso, quando aplicável, a legislação da UE relativa à proteção de dados pessoais proíbe, por princípio, a adoção de uma decisão que produza efeitos jurídicos relativamente a uma pessoa ou que de igual modo o afete significativamente e se baseie exclusivamente no tratamento automatizado de dados, incluindo perfil (art. 22 do Regulamento Geral de Proteção de Dados aplicável a partir de 2018; art. 15 da antiga Diretiva 95/46/CE, em termos ligeiramente restritivos; as propostas de modernização da Convenção sobre a proteção de dados do Conselho Europeu (Convenção 108), adotada em 30 de novembro de 2012, também contém um princípio semelhante). </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sz="1200" kern="1200" baseline="0" dirty="0">
              <a:solidFill>
                <a:schemeClr val="tx1"/>
              </a:solidFill>
              <a:effectLst/>
              <a:latin typeface="+mn-lt"/>
              <a:ea typeface="+mn-ea"/>
              <a:cs typeface="+mn-cs"/>
            </a:endParaRP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pt-PT" sz="1200" baseline="0">
                <a:solidFill>
                  <a:schemeClr val="tx1"/>
                </a:solidFill>
                <a:latin typeface="+mn-lt"/>
                <a:ea typeface="+mn-ea"/>
                <a:cs typeface="+mn-cs"/>
              </a:rPr>
              <a:t>Uma vez atingidos os impactos</a:t>
            </a:r>
            <a:r>
              <a:rPr lang="pt-PT" baseline="0"/>
              <a:t> da interferência (por outras palavras, o poder ou procedimento)</a:t>
            </a:r>
            <a:r>
              <a:rPr lang="pt-PT" sz="1200" baseline="0">
                <a:solidFill>
                  <a:schemeClr val="tx1"/>
                </a:solidFill>
                <a:latin typeface="+mn-lt"/>
                <a:ea typeface="+mn-ea"/>
                <a:cs typeface="+mn-cs"/>
              </a:rPr>
              <a:t> nos principais direitos fundamentais (o que significa o impacto nos direitos que garantem </a:t>
            </a:r>
            <a:r>
              <a:rPr lang="pt-PT"/>
              <a:t>a boa administração da justiça e outros interesses públicos, </a:t>
            </a:r>
            <a:r>
              <a:rPr lang="pt-PT" baseline="0"/>
              <a:t>como </a:t>
            </a:r>
            <a:r>
              <a:rPr lang="pt-PT"/>
              <a:t>a segurança pública e saúde pública, </a:t>
            </a:r>
            <a:r>
              <a:rPr lang="pt-PT" baseline="0"/>
              <a:t>interesses das vítimas e o respeito pela vida privada), os </a:t>
            </a:r>
            <a:r>
              <a:rPr lang="pt-PT" sz="1200" baseline="0">
                <a:solidFill>
                  <a:schemeClr val="tx1"/>
                </a:solidFill>
                <a:latin typeface="+mn-lt"/>
                <a:ea typeface="+mn-ea"/>
                <a:cs typeface="+mn-cs"/>
              </a:rPr>
              <a:t>impactos sobre os direitos de outras partes também devem ser mitigados</a:t>
            </a:r>
            <a:r>
              <a:rPr lang="pt-PT"/>
              <a:t> na medida em que esta última mitigação seja compatível com a garantia desses interesses públicos </a:t>
            </a:r>
            <a:r>
              <a:rPr lang="pt-PT" baseline="0"/>
              <a:t>. Esta segunda categoria de direitos e interesses inclui o direito de não perturbar os serviços ao consumidor, a proteção da responsabilidade pela divulgação ou facilitação da divulgação segundo o capítulo II da Convenção de Budapeste (que regulamenta as medidas substanciais e processuais a serem tomadas a nível nacional) e os</a:t>
            </a:r>
            <a:r>
              <a:rPr lang="pt-PT"/>
              <a:t> interesses de proteção de propriedade privada </a:t>
            </a:r>
            <a:r>
              <a:rPr lang="pt-PT" baseline="0"/>
              <a:t>(consultar</a:t>
            </a:r>
            <a:r>
              <a:rPr lang="pt-PT"/>
              <a:t> o relatório explicativo da Convenção sobre cibercrime, §</a:t>
            </a:r>
            <a:r>
              <a:rPr lang="pt-PT" baseline="0"/>
              <a:t> 148 - </a:t>
            </a:r>
            <a:r>
              <a:rPr lang="pt-PT" baseline="30000"/>
              <a:t>[1] </a:t>
            </a:r>
            <a:r>
              <a:rPr lang="pt-PT" baseline="0"/>
              <a:t>e o slide 25 da presente aula)</a:t>
            </a:r>
            <a:r>
              <a:rPr lang="pt-PT"/>
              <a:t>.</a:t>
            </a:r>
          </a:p>
          <a:p>
            <a:pPr marL="457200" marR="0" lvl="4" indent="0" algn="l" defTabSz="457200" rtl="0" eaLnBrk="1" fontAlgn="base" latinLnBrk="0" hangingPunct="1">
              <a:lnSpc>
                <a:spcPct val="100000"/>
              </a:lnSpc>
              <a:spcBef>
                <a:spcPct val="0"/>
              </a:spcBef>
              <a:spcAft>
                <a:spcPct val="0"/>
              </a:spcAft>
              <a:buClrTx/>
              <a:buSzTx/>
              <a:buFontTx/>
              <a:buNone/>
              <a:tabLst/>
              <a:defRPr/>
            </a:pPr>
            <a:endParaRPr lang="en-GB" dirty="0"/>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0">
                <a:solidFill>
                  <a:schemeClr val="tx1"/>
                </a:solidFill>
                <a:latin typeface="+mn-lt"/>
                <a:ea typeface="+mn-ea"/>
                <a:cs typeface="+mn-cs"/>
              </a:rPr>
              <a:t>- Além disso, em relação à recolha de dados pessoais, o Re. (87) do Comité de Ministros do Conselho Europeu que regulamenta a utilização de dados pessoais no setor policial pode ser considerado na determinação de garantias cruciais a serem implementadas. </a:t>
            </a:r>
            <a:r>
              <a:rPr lang="pt-PT" sz="1200" baseline="30000"/>
              <a:t>[28]</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[26] </a:t>
            </a:r>
            <a:r>
              <a:rPr lang="pt-PT" sz="1200" i="0">
                <a:solidFill>
                  <a:schemeClr val="tx1"/>
                </a:solidFill>
                <a:latin typeface="+mn-lt"/>
                <a:ea typeface="+mn-ea"/>
                <a:cs typeface="+mn-cs"/>
              </a:rPr>
              <a:t>ECtHR, caso "</a:t>
            </a:r>
            <a:r>
              <a:rPr lang="pt-PT" sz="1200">
                <a:solidFill>
                  <a:schemeClr val="tx1"/>
                </a:solidFill>
                <a:latin typeface="+mn-lt"/>
                <a:ea typeface="+mn-ea"/>
                <a:cs typeface="+mn-cs"/>
              </a:rPr>
              <a:t>Klass and others v. Germany", aplicação n.º 5029/71, julgamento de 6 de setembro de 1978, Série A, n.º 28, §§ 50 e seguintes.</a:t>
            </a: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0" baseline="30000">
                <a:solidFill>
                  <a:schemeClr val="tx1"/>
                </a:solidFill>
                <a:latin typeface="+mn-lt"/>
                <a:ea typeface="+mn-ea"/>
                <a:cs typeface="+mn-cs"/>
              </a:rPr>
              <a:t>[27] </a:t>
            </a:r>
            <a:r>
              <a:rPr lang="pt-PT" sz="1200" b="0">
                <a:solidFill>
                  <a:schemeClr val="tx1"/>
                </a:solidFill>
                <a:latin typeface="+mn-lt"/>
                <a:ea typeface="+mn-ea"/>
                <a:cs typeface="+mn-cs"/>
              </a:rPr>
              <a:t>Consulte, por exemplo, ECtHR, caso de "Marckx v. Belgium", aplicação n.º 6833/74, 13 de junho de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[28] </a:t>
            </a:r>
            <a:r>
              <a:rPr lang="pt-PT" sz="1200" baseline="0">
                <a:solidFill>
                  <a:schemeClr val="tx1"/>
                </a:solidFill>
                <a:latin typeface="+mn-lt"/>
                <a:ea typeface="+mn-ea"/>
                <a:cs typeface="+mn-cs"/>
              </a:rPr>
              <a:t>Re. (87)15 do Comité de Ministros do Conselho Europeu que regula a utilização de dados pessoais no setor policial, https://search.coe.int/cm/Pages/result_details.aspx?ObjectID=09000016804e7a3c  (acedido pela última vez a 5 de janeiro de 2017). </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[29] </a:t>
            </a:r>
            <a:r>
              <a:rPr lang="pt-PT" sz="1200">
                <a:solidFill>
                  <a:schemeClr val="tx1"/>
                </a:solidFill>
                <a:latin typeface="+mn-lt"/>
                <a:ea typeface="+mn-ea"/>
                <a:cs typeface="+mn-cs"/>
              </a:rPr>
              <a:t>Artigo 29 Grupo de Trabalho de Proteção de Dados, Opinião 01/2014 na aplicação dos conceitos de necessidade e proporcionalidade e proteção de dados dentro do setor da autoridade policial (WP 211), </a:t>
            </a:r>
            <a:r>
              <a:rPr lang="pt-PT" sz="1200" i="1">
                <a:solidFill>
                  <a:schemeClr val="tx1"/>
                </a:solidFill>
                <a:latin typeface="+mn-lt"/>
                <a:ea typeface="+mn-ea"/>
                <a:cs typeface="+mn-cs"/>
              </a:rPr>
              <a:t>op. cit</a:t>
            </a:r>
            <a:r>
              <a:rPr lang="pt-PT" sz="1200">
                <a:solidFill>
                  <a:schemeClr val="tx1"/>
                </a:solidFill>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pt-PT" baseline="30000"/>
              <a:t>[30] </a:t>
            </a:r>
            <a:r>
              <a:rPr lang="pt-PT" baseline="0"/>
              <a:t>ECtHR, caso "L.H. v. Latvia", aplicação n.º 52019/07,</a:t>
            </a:r>
            <a:r>
              <a:rPr lang="pt-PT" sz="1200" baseline="0">
                <a:solidFill>
                  <a:schemeClr val="tx1"/>
                </a:solidFill>
                <a:latin typeface="+mn-lt"/>
                <a:ea typeface="+mn-ea"/>
                <a:cs typeface="+mn-cs"/>
              </a:rPr>
              <a:t> </a:t>
            </a:r>
            <a:r>
              <a:rPr lang="pt-PT" baseline="0"/>
              <a:t>29 de abril de 2014; consulte também "Kennedy v. the United Kingdom", aplicação n.º 26839/05, </a:t>
            </a:r>
            <a:r>
              <a:rPr lang="pt-PT"/>
              <a:t>18 de maio de 2010 </a:t>
            </a:r>
            <a:r>
              <a:rPr lang="pt-PT" sz="1200">
                <a:solidFill>
                  <a:schemeClr val="tx1"/>
                </a:solidFill>
                <a:latin typeface="+mn-lt"/>
                <a:ea typeface="+mn-ea"/>
                <a:cs typeface="+mn-cs"/>
              </a:rPr>
              <a:t>(final 18 de agosto de 2010)</a:t>
            </a:r>
            <a:r>
              <a:rPr lang="pt-PT"/>
              <a:t>, especialmente,</a:t>
            </a:r>
            <a:r>
              <a:rPr lang="pt-PT" baseline="0"/>
              <a:t> § 163.</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eaLnBrk="1" hangingPunct="1">
              <a:spcBef>
                <a:spcPct val="0"/>
              </a:spcBef>
            </a:pPr>
            <a:endParaRPr lang="en-GB" dirty="0"/>
          </a:p>
          <a:p>
            <a:pPr eaLnBrk="1" hangingPunct="1">
              <a:spcBef>
                <a:spcPct val="0"/>
              </a:spcBef>
            </a:pPr>
            <a:endParaRPr lang="en-US" dirty="0"/>
          </a:p>
          <a:p>
            <a:pPr eaLnBrk="1" hangingPunct="1">
              <a:spcBef>
                <a:spcPct val="0"/>
              </a:spcBef>
            </a:pPr>
            <a:endParaRPr lang="en-US" dirty="0"/>
          </a:p>
          <a:p>
            <a:pPr eaLnBrk="1" hangingPunct="1">
              <a:spcBef>
                <a:spcPct val="0"/>
              </a:spcBef>
            </a:pPr>
            <a:endParaRPr lang="en-US" dirty="0"/>
          </a:p>
          <a:p>
            <a:pPr eaLnBrk="1" hangingPunct="1">
              <a:spcBef>
                <a:spcPct val="0"/>
              </a:spcBef>
            </a:pPr>
            <a:endParaRPr lang="en-US"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137</a:t>
            </a:fld>
            <a:endParaRPr lang="en-US">
              <a:cs typeface="Arial" charset="0"/>
            </a:endParaRPr>
          </a:p>
        </p:txBody>
      </p:sp>
    </p:spTree>
    <p:extLst>
      <p:ext uri="{BB962C8B-B14F-4D97-AF65-F5344CB8AC3E}">
        <p14:creationId xmlns:p14="http://schemas.microsoft.com/office/powerpoint/2010/main" val="801971280"/>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normAutofit fontScale="55000" lnSpcReduction="20000"/>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(4) Limitado</a:t>
            </a:r>
            <a:r>
              <a:rPr lang="pt-PT" sz="1200" b="1" baseline="0">
                <a:solidFill>
                  <a:schemeClr val="tx1"/>
                </a:solidFill>
                <a:latin typeface="+mn-lt"/>
                <a:ea typeface="+mn-ea"/>
                <a:cs typeface="+mn-cs"/>
              </a:rPr>
              <a:t>por garantias adequadas (acompanhamento)</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1">
                <a:solidFill>
                  <a:schemeClr val="tx1"/>
                </a:solidFill>
                <a:latin typeface="+mn-lt"/>
                <a:ea typeface="+mn-ea"/>
                <a:cs typeface="+mn-cs"/>
              </a:rPr>
              <a:t>2.</a:t>
            </a:r>
            <a:r>
              <a:rPr lang="pt-PT" sz="1200" b="1" baseline="0">
                <a:solidFill>
                  <a:schemeClr val="tx1"/>
                </a:solidFill>
                <a:latin typeface="+mn-lt"/>
                <a:ea typeface="+mn-ea"/>
                <a:cs typeface="+mn-cs"/>
              </a:rPr>
              <a:t> </a:t>
            </a:r>
            <a:r>
              <a:rPr lang="pt-PT" sz="1200" b="1">
                <a:solidFill>
                  <a:schemeClr val="tx1"/>
                </a:solidFill>
                <a:latin typeface="+mn-lt"/>
                <a:ea typeface="+mn-ea"/>
                <a:cs typeface="+mn-cs"/>
              </a:rPr>
              <a:t>M</a:t>
            </a:r>
            <a:r>
              <a:rPr lang="pt-PT" sz="1200" b="1"/>
              <a:t>edidas de autoridade e controlo garantindo que os limites (e mais geralmente,</a:t>
            </a:r>
            <a:r>
              <a:rPr lang="pt-PT" sz="1200" b="1" baseline="0"/>
              <a:t> </a:t>
            </a:r>
            <a:r>
              <a:rPr lang="pt-PT" sz="1200" b="1">
                <a:solidFill>
                  <a:schemeClr val="tx1"/>
                </a:solidFill>
                <a:latin typeface="+mn-lt"/>
                <a:ea typeface="+mn-ea"/>
                <a:cs typeface="+mn-cs"/>
              </a:rPr>
              <a:t>os requisitos de objetivo legítimo, necessidade e proporcionalidade</a:t>
            </a:r>
            <a:r>
              <a:rPr lang="pt-PT" sz="1200" b="1" baseline="0"/>
              <a:t>) </a:t>
            </a:r>
            <a:r>
              <a:rPr lang="pt-PT" sz="1200" b="1"/>
              <a:t>são respeitados</a:t>
            </a:r>
            <a:r>
              <a:rPr lang="pt-PT" sz="1200" b="0"/>
              <a:t>.</a:t>
            </a:r>
          </a:p>
          <a:p>
            <a:pPr marL="0" marR="0" lvl="3" indent="0" algn="l" defTabSz="457200" rtl="0" eaLnBrk="1" fontAlgn="base" latinLnBrk="0" hangingPunct="1">
              <a:lnSpc>
                <a:spcPct val="100000"/>
              </a:lnSpc>
              <a:spcBef>
                <a:spcPct val="0"/>
              </a:spcBef>
              <a:spcAft>
                <a:spcPct val="0"/>
              </a:spcAft>
              <a:buClrTx/>
              <a:buSzTx/>
              <a:buFontTx/>
              <a:buNone/>
              <a:tabLst/>
              <a:defRPr/>
            </a:pPr>
            <a:endParaRPr lang="en-GB" sz="1200" b="0" kern="1200" dirty="0">
              <a:solidFill>
                <a:schemeClr val="tx1"/>
              </a:solidFill>
              <a:effectLst/>
              <a:latin typeface="+mn-lt"/>
              <a:ea typeface="+mn-ea"/>
              <a:cs typeface="+mn-cs"/>
            </a:endParaRP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As garantias também devem incluir a maneira como o respeito dos limites de interferência será aplicado e controlado. As</a:t>
            </a:r>
            <a:r>
              <a:rPr lang="pt-PT" sz="1200" b="0" baseline="0"/>
              <a:t> medidas podem ser:</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pt-PT" sz="1200" b="0" baseline="0"/>
              <a:t>De natureza técnica: por exemplo,</a:t>
            </a:r>
            <a:r>
              <a:rPr lang="pt-PT" sz="1200"/>
              <a:t> registo de acesso ou de operações </a:t>
            </a:r>
            <a:r>
              <a:rPr lang="pt-PT" sz="1200" baseline="30000"/>
              <a:t>[31, 32]</a:t>
            </a:r>
            <a:r>
              <a:rPr lang="pt-PT" sz="1200"/>
              <a:t>; </a:t>
            </a:r>
            <a:r>
              <a:rPr lang="pt-PT" sz="1200" b="0" baseline="0"/>
              <a:t>eliminação automática após </a:t>
            </a:r>
            <a:r>
              <a:rPr lang="pt-PT" sz="1200">
                <a:solidFill>
                  <a:schemeClr val="tx1"/>
                </a:solidFill>
                <a:latin typeface="+mn-lt"/>
                <a:ea typeface="+mn-ea"/>
                <a:cs typeface="+mn-cs"/>
              </a:rPr>
              <a:t>um determinado período de tempo</a:t>
            </a:r>
            <a:r>
              <a:rPr lang="pt-PT" sz="1200" i="0" baseline="30000">
                <a:solidFill>
                  <a:srgbClr val="00B050"/>
                </a:solidFill>
                <a:latin typeface="+mn-lt"/>
                <a:ea typeface="+mn-ea"/>
                <a:cs typeface="+mn-cs"/>
              </a:rPr>
              <a:t>[26]</a:t>
            </a:r>
            <a:r>
              <a:rPr lang="pt-PT" sz="1200" b="0" baseline="0"/>
              <a:t>.</a:t>
            </a:r>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pt-PT" sz="1200" b="0" baseline="0"/>
              <a:t>Organizacional: pode incluir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pt-PT" sz="1200" b="0" baseline="0"/>
              <a:t>estabelecer uma organização específica e atribuir recursos humanos e técnicos apropriados para implementar e controlar a implementação de garantias. P</a:t>
            </a:r>
            <a:r>
              <a:rPr lang="pt-PT" sz="1200"/>
              <a:t>or exemplo, os procedimentos de eliminação devem ser configurados para dados que não são mais úteis ou não relacionados ao caso</a:t>
            </a:r>
            <a:r>
              <a:rPr lang="pt-PT" sz="1200" baseline="30000"/>
              <a:t>[31]</a:t>
            </a:r>
            <a:r>
              <a:rPr lang="pt-PT" sz="1200" baseline="0"/>
              <a:t>.</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pt-PT" sz="1200" b="0" baseline="0"/>
              <a:t>Também pode implicar um controlo afetivo de </a:t>
            </a:r>
            <a:r>
              <a:rPr lang="pt-PT" sz="1200">
                <a:solidFill>
                  <a:schemeClr val="tx1"/>
                </a:solidFill>
                <a:latin typeface="+mn-lt"/>
                <a:ea typeface="+mn-ea"/>
                <a:cs typeface="+mn-cs"/>
              </a:rPr>
              <a:t>uma autoridade independente</a:t>
            </a:r>
            <a:r>
              <a:rPr lang="pt-PT" sz="1200" i="0" baseline="30000">
                <a:solidFill>
                  <a:srgbClr val="00B050"/>
                </a:solidFill>
                <a:latin typeface="+mn-lt"/>
                <a:ea typeface="+mn-ea"/>
                <a:cs typeface="+mn-cs"/>
              </a:rPr>
              <a:t>[29]</a:t>
            </a:r>
            <a:r>
              <a:rPr lang="pt-PT" sz="1200">
                <a:latin typeface="+mn-lt"/>
                <a:ea typeface="+mn-ea"/>
                <a:cs typeface="+mn-cs"/>
              </a:rPr>
              <a:t> </a:t>
            </a:r>
            <a:r>
              <a:rPr lang="pt-PT" sz="1200">
                <a:solidFill>
                  <a:schemeClr val="tx1"/>
                </a:solidFill>
                <a:latin typeface="+mn-lt"/>
                <a:ea typeface="+mn-ea"/>
                <a:cs typeface="+mn-cs"/>
              </a:rPr>
              <a:t>, que deve, em princípio, ser um juiz da Judiciária, pelo menos, em último recurso </a:t>
            </a:r>
            <a:r>
              <a:rPr lang="pt-PT" sz="1200" baseline="30000">
                <a:solidFill>
                  <a:schemeClr val="tx1"/>
                </a:solidFill>
                <a:latin typeface="+mn-lt"/>
                <a:ea typeface="+mn-ea"/>
                <a:cs typeface="+mn-cs"/>
              </a:rPr>
              <a:t>[26§55]</a:t>
            </a:r>
            <a:r>
              <a:rPr lang="pt-PT" sz="1200" baseline="0">
                <a:solidFill>
                  <a:schemeClr val="tx1"/>
                </a:solidFill>
                <a:latin typeface="+mn-lt"/>
                <a:ea typeface="+mn-ea"/>
                <a:cs typeface="+mn-cs"/>
              </a:rPr>
              <a:t>, caso a medida seja intrusiva (consultar slide anterior). Isto pode implicar a revisão, a nível estadual, da organização judiciária, a fim de garantir a possibilidade de tal supervisão. </a:t>
            </a:r>
          </a:p>
          <a:p>
            <a:pPr marL="628650" marR="0" lvl="4" indent="-171450" algn="l" defTabSz="457200" rtl="0" eaLnBrk="1" fontAlgn="base" latinLnBrk="0" hangingPunct="1">
              <a:lnSpc>
                <a:spcPct val="100000"/>
              </a:lnSpc>
              <a:spcBef>
                <a:spcPct val="0"/>
              </a:spcBef>
              <a:spcAft>
                <a:spcPct val="0"/>
              </a:spcAft>
              <a:buClrTx/>
              <a:buSzTx/>
              <a:buFontTx/>
              <a:buChar char="-"/>
              <a:tabLst/>
              <a:defRPr/>
            </a:pPr>
            <a:r>
              <a:rPr lang="pt-PT" sz="1200" baseline="0">
                <a:solidFill>
                  <a:schemeClr val="tx1"/>
                </a:solidFill>
                <a:latin typeface="+mn-lt"/>
                <a:ea typeface="+mn-ea"/>
                <a:cs typeface="+mn-cs"/>
              </a:rPr>
              <a:t>Entre as garantias organizacionais estão também os </a:t>
            </a:r>
            <a:r>
              <a:rPr lang="pt-PT" sz="1200" b="0" baseline="0"/>
              <a:t>direitos de acesso e verificação concedidos aos indivíduos interessados </a:t>
            </a:r>
            <a:r>
              <a:rPr lang="pt-PT" sz="1200" b="0" baseline="30000"/>
              <a:t>[29] [33]</a:t>
            </a:r>
            <a:r>
              <a:rPr lang="pt-PT" sz="1200" b="0" baseline="0"/>
              <a:t> e o esclarecimento do procedimento a ser seguido para exercer esses direitos </a:t>
            </a:r>
            <a:r>
              <a:rPr lang="pt-PT" sz="1200" b="0" baseline="30000"/>
              <a:t>[34] [26§55]</a:t>
            </a:r>
            <a:r>
              <a:rPr lang="pt-PT" sz="1200" b="0" baseline="0"/>
              <a:t>, incluindo o direito de recurso quando o direito de acesso é negado</a:t>
            </a:r>
            <a:r>
              <a:rPr lang="pt-PT" sz="1200" b="0"/>
              <a:t> </a:t>
            </a:r>
            <a:r>
              <a:rPr lang="pt-PT" sz="1200" b="0" baseline="30000"/>
              <a:t>[34] [26§56]</a:t>
            </a:r>
            <a:r>
              <a:rPr lang="pt-PT" sz="1200" b="0" baseline="0"/>
              <a:t>. </a:t>
            </a:r>
          </a:p>
          <a:p>
            <a:pPr marL="171450" marR="0" lvl="3" indent="-171450" algn="l" defTabSz="457200" rtl="0" eaLnBrk="1" fontAlgn="base" latinLnBrk="0" hangingPunct="1">
              <a:lnSpc>
                <a:spcPct val="100000"/>
              </a:lnSpc>
              <a:spcBef>
                <a:spcPct val="0"/>
              </a:spcBef>
              <a:spcAft>
                <a:spcPct val="0"/>
              </a:spcAft>
              <a:buClrTx/>
              <a:buSzTx/>
              <a:buFontTx/>
              <a:buChar char="-"/>
              <a:tabLst/>
              <a:defRPr/>
            </a:pPr>
            <a:endParaRPr lang="en-GB" sz="1200" b="0" baseline="0" dirty="0"/>
          </a:p>
          <a:p>
            <a:pPr marL="171450" marR="0" lvl="3" indent="-171450" algn="l" defTabSz="457200" rtl="0" eaLnBrk="1" fontAlgn="base" latinLnBrk="0" hangingPunct="1">
              <a:lnSpc>
                <a:spcPct val="100000"/>
              </a:lnSpc>
              <a:spcBef>
                <a:spcPct val="0"/>
              </a:spcBef>
              <a:spcAft>
                <a:spcPct val="0"/>
              </a:spcAft>
              <a:buClrTx/>
              <a:buSzTx/>
              <a:buFontTx/>
              <a:buChar char="-"/>
              <a:tabLst/>
              <a:defRPr/>
            </a:pPr>
            <a:r>
              <a:rPr lang="pt-PT" sz="1200" b="0" baseline="0"/>
              <a:t>Financeiro: os recursos financeiros dedicados à implementação e aplicação de garantias devem ser adequadamente provisionadas.  </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i="1">
                <a:solidFill>
                  <a:schemeClr val="tx1"/>
                </a:solidFill>
                <a:latin typeface="+mn-lt"/>
                <a:ea typeface="+mn-ea"/>
                <a:cs typeface="+mn-cs"/>
              </a:rPr>
              <a:t>Referências:</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baseline="30000" dirty="0">
              <a:solidFill>
                <a:schemeClr val="tx1"/>
              </a:solidFill>
              <a:effectLst/>
              <a:latin typeface="+mn-lt"/>
              <a:ea typeface="+mn-ea"/>
              <a:cs typeface="+mn-cs"/>
            </a:endParaRP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[26] </a:t>
            </a:r>
            <a:r>
              <a:rPr lang="pt-PT" sz="1200" i="0">
                <a:solidFill>
                  <a:schemeClr val="tx1"/>
                </a:solidFill>
                <a:latin typeface="+mn-lt"/>
                <a:ea typeface="+mn-ea"/>
                <a:cs typeface="+mn-cs"/>
              </a:rPr>
              <a:t>ECtHR, caso </a:t>
            </a:r>
            <a:r>
              <a:rPr lang="pt-PT" sz="1200" i="1">
                <a:solidFill>
                  <a:schemeClr val="tx1"/>
                </a:solidFill>
                <a:latin typeface="+mn-lt"/>
                <a:ea typeface="+mn-ea"/>
                <a:cs typeface="+mn-cs"/>
              </a:rPr>
              <a:t>"</a:t>
            </a:r>
            <a:r>
              <a:rPr lang="pt-PT" sz="1200">
                <a:solidFill>
                  <a:schemeClr val="tx1"/>
                </a:solidFill>
                <a:latin typeface="+mn-lt"/>
                <a:ea typeface="+mn-ea"/>
                <a:cs typeface="+mn-cs"/>
              </a:rPr>
              <a:t>Klass and others v. Germany", aplicação n.º 5029/71, julgamento de 6 de setembro de 1978, Série A, n.º 28, §§ 50 e seguintes.</a:t>
            </a: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0" baseline="30000">
                <a:solidFill>
                  <a:schemeClr val="tx1"/>
                </a:solidFill>
                <a:latin typeface="+mn-lt"/>
                <a:ea typeface="+mn-ea"/>
                <a:cs typeface="+mn-cs"/>
              </a:rPr>
              <a:t>[27] </a:t>
            </a:r>
            <a:r>
              <a:rPr lang="pt-PT" sz="1200" b="0">
                <a:solidFill>
                  <a:schemeClr val="tx1"/>
                </a:solidFill>
                <a:latin typeface="+mn-lt"/>
                <a:ea typeface="+mn-ea"/>
                <a:cs typeface="+mn-cs"/>
              </a:rPr>
              <a:t>Consulte, por exemplo, ECtHR, caso de "Marckx v. Belgium", aplicação n.º 6833/74, 13 de junho de 1979, §31.</a:t>
            </a:r>
          </a:p>
          <a:p>
            <a:pPr marL="0" marR="0" lvl="3"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[28] </a:t>
            </a:r>
            <a:r>
              <a:rPr lang="pt-PT" sz="1200" baseline="0">
                <a:solidFill>
                  <a:schemeClr val="tx1"/>
                </a:solidFill>
                <a:latin typeface="+mn-lt"/>
                <a:ea typeface="+mn-ea"/>
                <a:cs typeface="+mn-cs"/>
              </a:rPr>
              <a:t>Re. (87)15 do Comité de Ministros do Conselho Europeu que regula a utilização de dados pessoais no setor policial, https://search.coe.int/cm/Pages/result_details.aspx?ObjectID=09000016804e7a3c  (acedido pela última vez a 5 de janeiro de 2017). </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[29] </a:t>
            </a:r>
            <a:r>
              <a:rPr lang="pt-PT" sz="1200">
                <a:solidFill>
                  <a:schemeClr val="tx1"/>
                </a:solidFill>
                <a:latin typeface="+mn-lt"/>
                <a:ea typeface="+mn-ea"/>
                <a:cs typeface="+mn-cs"/>
              </a:rPr>
              <a:t>Artigo 29 Grupo de Trabalho de Proteção de Dados, Opinião 01/2014 na aplicação dos conceitos de necessidade e proporcionalidade e proteção de dados dentro do setor da autoridade policial (WP 211), </a:t>
            </a:r>
            <a:r>
              <a:rPr lang="pt-PT" sz="1200" i="1">
                <a:solidFill>
                  <a:schemeClr val="tx1"/>
                </a:solidFill>
                <a:latin typeface="+mn-lt"/>
                <a:ea typeface="+mn-ea"/>
                <a:cs typeface="+mn-cs"/>
              </a:rPr>
              <a:t>op. cit</a:t>
            </a:r>
            <a:r>
              <a:rPr lang="pt-PT" sz="1200">
                <a:solidFill>
                  <a:schemeClr val="tx1"/>
                </a:solidFill>
                <a:latin typeface="+mn-lt"/>
                <a:ea typeface="+mn-ea"/>
                <a:cs typeface="+mn-cs"/>
              </a:rPr>
              <a:t>., 3.26.</a:t>
            </a:r>
          </a:p>
          <a:p>
            <a:pPr marL="0" marR="0" indent="0" algn="l" defTabSz="457200" rtl="0" eaLnBrk="1" fontAlgn="base" latinLnBrk="0" hangingPunct="1">
              <a:lnSpc>
                <a:spcPct val="100000"/>
              </a:lnSpc>
              <a:spcBef>
                <a:spcPct val="0"/>
              </a:spcBef>
              <a:spcAft>
                <a:spcPct val="0"/>
              </a:spcAft>
              <a:buClrTx/>
              <a:buSzTx/>
              <a:buFontTx/>
              <a:buNone/>
              <a:tabLst/>
              <a:defRPr/>
            </a:pPr>
            <a:r>
              <a:rPr lang="pt-PT" sz="1200" baseline="30000">
                <a:solidFill>
                  <a:schemeClr val="tx1"/>
                </a:solidFill>
                <a:latin typeface="+mn-lt"/>
                <a:ea typeface="+mn-ea"/>
                <a:cs typeface="+mn-cs"/>
              </a:rPr>
              <a:t>[30] </a:t>
            </a:r>
            <a:r>
              <a:rPr lang="pt-PT" sz="1200" baseline="0">
                <a:solidFill>
                  <a:schemeClr val="tx1"/>
                </a:solidFill>
                <a:latin typeface="+mn-lt"/>
                <a:ea typeface="+mn-ea"/>
                <a:cs typeface="+mn-cs"/>
              </a:rPr>
              <a:t>ECtHR, caso "</a:t>
            </a:r>
            <a:r>
              <a:rPr lang="pt-PT" sz="1200">
                <a:solidFill>
                  <a:schemeClr val="tx1"/>
                </a:solidFill>
                <a:latin typeface="+mn-lt"/>
                <a:ea typeface="+mn-ea"/>
                <a:cs typeface="+mn-cs"/>
              </a:rPr>
              <a:t>L.H. v. Latvia</a:t>
            </a:r>
            <a:r>
              <a:rPr lang="pt-PT" sz="1200" baseline="0">
                <a:solidFill>
                  <a:schemeClr val="tx1"/>
                </a:solidFill>
                <a:latin typeface="+mn-lt"/>
                <a:ea typeface="+mn-ea"/>
                <a:cs typeface="+mn-cs"/>
              </a:rPr>
              <a:t>", aplicação n.º </a:t>
            </a:r>
            <a:r>
              <a:rPr lang="pt-PT" sz="1200">
                <a:solidFill>
                  <a:schemeClr val="tx1"/>
                </a:solidFill>
                <a:latin typeface="+mn-lt"/>
                <a:ea typeface="+mn-ea"/>
                <a:cs typeface="+mn-cs"/>
              </a:rPr>
              <a:t>52019/07,</a:t>
            </a:r>
            <a:r>
              <a:rPr lang="pt-PT" sz="1200" baseline="0">
                <a:solidFill>
                  <a:schemeClr val="tx1"/>
                </a:solidFill>
                <a:latin typeface="+mn-lt"/>
                <a:ea typeface="+mn-ea"/>
                <a:cs typeface="+mn-cs"/>
              </a:rPr>
              <a:t> </a:t>
            </a:r>
            <a:r>
              <a:rPr lang="pt-PT" sz="1200">
                <a:solidFill>
                  <a:schemeClr val="tx1"/>
                </a:solidFill>
                <a:latin typeface="+mn-lt"/>
                <a:ea typeface="+mn-ea"/>
                <a:cs typeface="+mn-cs"/>
              </a:rPr>
              <a:t>29 de abril de 2014; consulte também "Kennedy v. the United Kingdom", aplicação n.º 26839/05, </a:t>
            </a:r>
            <a:r>
              <a:rPr lang="pt-PT"/>
              <a:t>18 de maio de 2010 </a:t>
            </a:r>
            <a:r>
              <a:rPr lang="pt-PT" sz="1200">
                <a:solidFill>
                  <a:schemeClr val="tx1"/>
                </a:solidFill>
                <a:latin typeface="+mn-lt"/>
                <a:ea typeface="+mn-ea"/>
                <a:cs typeface="+mn-cs"/>
              </a:rPr>
              <a:t>(final 18 de agosto de 2010)</a:t>
            </a:r>
            <a:r>
              <a:rPr lang="pt-PT"/>
              <a:t>, especialmente,</a:t>
            </a:r>
            <a:r>
              <a:rPr lang="pt-PT" baseline="0"/>
              <a:t> § 163.</a:t>
            </a:r>
          </a:p>
          <a:p>
            <a:r>
              <a:rPr lang="pt-PT" sz="1200" baseline="30000">
                <a:solidFill>
                  <a:schemeClr val="tx1"/>
                </a:solidFill>
                <a:latin typeface="+mn-lt"/>
                <a:ea typeface="+mn-ea"/>
                <a:cs typeface="+mn-cs"/>
              </a:rPr>
              <a:t>[31] </a:t>
            </a:r>
            <a:r>
              <a:rPr lang="pt-PT" sz="1200" baseline="0">
                <a:solidFill>
                  <a:schemeClr val="tx1"/>
                </a:solidFill>
                <a:latin typeface="+mn-lt"/>
                <a:ea typeface="+mn-ea"/>
                <a:cs typeface="+mn-cs"/>
              </a:rPr>
              <a:t>ECtHR, caso "Kennedy v. the United Kingdom", </a:t>
            </a:r>
            <a:r>
              <a:rPr lang="pt-PT" sz="1200">
                <a:solidFill>
                  <a:schemeClr val="tx1"/>
                </a:solidFill>
                <a:latin typeface="+mn-lt"/>
                <a:ea typeface="+mn-ea"/>
                <a:cs typeface="+mn-cs"/>
              </a:rPr>
              <a:t>aplicação n.º 26839/05, 18 de maio de 2010 (final 18 de agosto de 2010).</a:t>
            </a:r>
          </a:p>
          <a:p>
            <a:r>
              <a:rPr lang="pt-PT" sz="1200" baseline="30000">
                <a:solidFill>
                  <a:schemeClr val="tx1"/>
                </a:solidFill>
                <a:latin typeface="+mn-lt"/>
                <a:ea typeface="+mn-ea"/>
                <a:cs typeface="+mn-cs"/>
              </a:rPr>
              <a:t>[32] </a:t>
            </a:r>
            <a:r>
              <a:rPr lang="pt-PT" sz="1200" baseline="0">
                <a:solidFill>
                  <a:schemeClr val="tx1"/>
                </a:solidFill>
                <a:latin typeface="+mn-lt"/>
                <a:ea typeface="+mn-ea"/>
                <a:cs typeface="+mn-cs"/>
              </a:rPr>
              <a:t>ECtHR, caso "</a:t>
            </a:r>
            <a:r>
              <a:rPr lang="pt-PT" sz="1200" b="0" i="0" u="none" strike="noStrike" baseline="0">
                <a:solidFill>
                  <a:schemeClr val="tx1"/>
                </a:solidFill>
                <a:latin typeface="+mn-lt"/>
                <a:ea typeface="+mn-ea"/>
                <a:cs typeface="+mn-cs"/>
              </a:rPr>
              <a:t>R.E. v. the United Kingdom", aplicação n.º 62498/11, 27 de outubro de 2015; caso "Roman Zakharov v. Russia", 4 de dezembro de 2015.</a:t>
            </a:r>
          </a:p>
          <a:p>
            <a:r>
              <a:rPr lang="pt-PT" sz="1200" baseline="30000">
                <a:solidFill>
                  <a:schemeClr val="tx1"/>
                </a:solidFill>
                <a:latin typeface="+mn-lt"/>
                <a:ea typeface="+mn-ea"/>
                <a:cs typeface="+mn-cs"/>
              </a:rPr>
              <a:t>[33] </a:t>
            </a:r>
            <a:r>
              <a:rPr lang="pt-PT" sz="1200">
                <a:solidFill>
                  <a:schemeClr val="tx1"/>
                </a:solidFill>
                <a:latin typeface="+mn-lt"/>
                <a:ea typeface="+mn-ea"/>
                <a:cs typeface="+mn-cs"/>
              </a:rPr>
              <a:t>ECtHR, caso "S &amp; Marper v. United Kingdom", n.º 30562/04 e 30566/04, 4 de dez. de 2008; Tribunal E. de D. H., caso "Klass and others v. Germany", </a:t>
            </a:r>
            <a:r>
              <a:rPr lang="pt-PT" sz="1200" i="1">
                <a:solidFill>
                  <a:schemeClr val="tx1"/>
                </a:solidFill>
                <a:latin typeface="+mn-lt"/>
                <a:ea typeface="+mn-ea"/>
                <a:cs typeface="+mn-cs"/>
              </a:rPr>
              <a:t>op. cit</a:t>
            </a:r>
            <a:r>
              <a:rPr lang="pt-PT" sz="1200">
                <a:solidFill>
                  <a:schemeClr val="tx1"/>
                </a:solidFill>
                <a:latin typeface="+mn-lt"/>
                <a:ea typeface="+mn-ea"/>
                <a:cs typeface="+mn-cs"/>
              </a:rPr>
              <a:t>., §. 55.</a:t>
            </a:r>
          </a:p>
          <a:p>
            <a:r>
              <a:rPr lang="pt-PT" sz="1200" baseline="30000">
                <a:solidFill>
                  <a:schemeClr val="tx1"/>
                </a:solidFill>
                <a:latin typeface="+mn-lt"/>
                <a:ea typeface="+mn-ea"/>
                <a:cs typeface="+mn-cs"/>
              </a:rPr>
              <a:t>[34] </a:t>
            </a:r>
            <a:r>
              <a:rPr lang="pt-PT" sz="1200">
                <a:solidFill>
                  <a:schemeClr val="tx1"/>
                </a:solidFill>
                <a:latin typeface="+mn-lt"/>
                <a:ea typeface="+mn-ea"/>
                <a:cs typeface="+mn-cs"/>
              </a:rPr>
              <a:t>ECtHR, caso "M.G. v. the United Kingdom", apl. n.º 39393/98, </a:t>
            </a:r>
            <a:r>
              <a:rPr lang="pt-PT" sz="1200" i="1">
                <a:solidFill>
                  <a:schemeClr val="tx1"/>
                </a:solidFill>
                <a:latin typeface="+mn-lt"/>
                <a:ea typeface="+mn-ea"/>
                <a:cs typeface="+mn-cs"/>
              </a:rPr>
              <a:t>cit. aber</a:t>
            </a:r>
            <a:r>
              <a:rPr lang="pt-PT" sz="1200">
                <a:solidFill>
                  <a:schemeClr val="tx1"/>
                </a:solidFill>
                <a:latin typeface="+mn-lt"/>
                <a:ea typeface="+mn-ea"/>
                <a:cs typeface="+mn-cs"/>
              </a:rPr>
              <a:t>.; ECtHR, caso "Klass and others v. Germany", </a:t>
            </a:r>
            <a:r>
              <a:rPr lang="pt-PT" sz="1200" i="1">
                <a:solidFill>
                  <a:schemeClr val="tx1"/>
                </a:solidFill>
                <a:latin typeface="+mn-lt"/>
                <a:ea typeface="+mn-ea"/>
                <a:cs typeface="+mn-cs"/>
              </a:rPr>
              <a:t>op. cit</a:t>
            </a:r>
            <a:r>
              <a:rPr lang="pt-PT" sz="1200">
                <a:solidFill>
                  <a:schemeClr val="tx1"/>
                </a:solidFill>
                <a:latin typeface="+mn-lt"/>
                <a:ea typeface="+mn-ea"/>
                <a:cs typeface="+mn-cs"/>
              </a:rPr>
              <a:t>., §. 56.</a:t>
            </a:r>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dirty="0"/>
          </a:p>
          <a:p>
            <a:pPr eaLnBrk="1" hangingPunct="1">
              <a:spcBef>
                <a:spcPct val="0"/>
              </a:spcBef>
            </a:pPr>
            <a:endParaRPr lang="en-US" dirty="0"/>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pPr eaLnBrk="1" hangingPunct="1">
              <a:spcBef>
                <a:spcPct val="0"/>
              </a:spcBef>
            </a:pPr>
            <a:endParaRPr lang="en-US" dirty="0"/>
          </a:p>
          <a:p>
            <a:pPr eaLnBrk="1" hangingPunct="1">
              <a:spcBef>
                <a:spcPct val="0"/>
              </a:spcBef>
            </a:pPr>
            <a:endParaRPr lang="en-US"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138</a:t>
            </a:fld>
            <a:endParaRPr lang="en-US">
              <a:cs typeface="Arial" charset="0"/>
            </a:endParaRPr>
          </a:p>
        </p:txBody>
      </p:sp>
    </p:spTree>
    <p:extLst>
      <p:ext uri="{BB962C8B-B14F-4D97-AF65-F5344CB8AC3E}">
        <p14:creationId xmlns:p14="http://schemas.microsoft.com/office/powerpoint/2010/main" val="3003196760"/>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O formador deve dar aos participantes a oportunidade de fazer quaisquer perguntas que possam ter em relação à parte Dois da aula.</a:t>
            </a:r>
          </a:p>
          <a:p>
            <a:pPr eaLnBrk="1" hangingPunct="1">
              <a:spcBef>
                <a:spcPct val="0"/>
              </a:spcBef>
            </a:pPr>
            <a:endParaRPr lang="en-GB" dirty="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139</a:t>
            </a:fld>
            <a:endParaRPr lang="en-GB">
              <a:cs typeface="Arial" charset="0"/>
            </a:endParaRPr>
          </a:p>
        </p:txBody>
      </p:sp>
    </p:spTree>
    <p:extLst>
      <p:ext uri="{BB962C8B-B14F-4D97-AF65-F5344CB8AC3E}">
        <p14:creationId xmlns:p14="http://schemas.microsoft.com/office/powerpoint/2010/main" val="3864217638"/>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sz="1200">
                <a:solidFill>
                  <a:schemeClr val="tx1"/>
                </a:solidFill>
                <a:latin typeface="+mn-lt"/>
                <a:ea typeface="+mn-ea"/>
                <a:cs typeface="+mn-cs"/>
              </a:rPr>
              <a:t>Resumo/Recapitulação</a:t>
            </a:r>
          </a:p>
          <a:p>
            <a:r>
              <a:rPr lang="pt-PT" sz="1200">
                <a:solidFill>
                  <a:schemeClr val="tx1"/>
                </a:solidFill>
                <a:latin typeface="+mn-lt"/>
                <a:ea typeface="+mn-ea"/>
                <a:cs typeface="+mn-cs"/>
              </a:rPr>
              <a:t> </a:t>
            </a:r>
          </a:p>
          <a:p>
            <a:r>
              <a:rPr lang="pt-PT" sz="1200">
                <a:solidFill>
                  <a:schemeClr val="tx1"/>
                </a:solidFill>
                <a:latin typeface="+mn-lt"/>
                <a:ea typeface="+mn-ea"/>
                <a:cs typeface="+mn-cs"/>
              </a:rPr>
              <a:t>O formador deve recapitular/avaliar os conhecimentos sobre os seguintes pontos:</a:t>
            </a:r>
          </a:p>
          <a:p>
            <a:endParaRPr lang="en-GB" sz="1200" kern="1200" dirty="0">
              <a:solidFill>
                <a:schemeClr val="tx1"/>
              </a:solidFill>
              <a:effectLst/>
              <a:latin typeface="+mn-lt"/>
              <a:ea typeface="+mn-ea"/>
              <a:cs typeface="+mn-cs"/>
            </a:endParaRPr>
          </a:p>
          <a:p>
            <a:pPr eaLnBrk="1" hangingPunct="1">
              <a:lnSpc>
                <a:spcPct val="80000"/>
              </a:lnSpc>
              <a:spcBef>
                <a:spcPts val="1200"/>
              </a:spcBef>
            </a:pPr>
            <a:r>
              <a:rPr lang="pt-PT" sz="1200"/>
              <a:t>- Explicar as disposições processuais da Convenção de Budapeste. </a:t>
            </a:r>
          </a:p>
          <a:p>
            <a:pPr eaLnBrk="1" hangingPunct="1">
              <a:lnSpc>
                <a:spcPct val="80000"/>
              </a:lnSpc>
              <a:spcBef>
                <a:spcPts val="1200"/>
              </a:spcBef>
            </a:pPr>
            <a:r>
              <a:rPr lang="pt-PT" sz="1200"/>
              <a:t>- Explicar a importância das condições e garantias e ter uma ideia da forma como podem ser determinadas</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141</a:t>
            </a:fld>
            <a:endParaRPr lang="en-US"/>
          </a:p>
        </p:txBody>
      </p:sp>
    </p:spTree>
    <p:extLst>
      <p:ext uri="{BB962C8B-B14F-4D97-AF65-F5344CB8AC3E}">
        <p14:creationId xmlns:p14="http://schemas.microsoft.com/office/powerpoint/2010/main" val="25577952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O artigo 16 também estabelece a importante obrigação para as pessoas </a:t>
            </a:r>
            <a:r>
              <a:rPr lang="pt-PT" baseline="0"/>
              <a:t>que são ordenadas a preservar dados para manter </a:t>
            </a:r>
            <a:r>
              <a:rPr lang="pt-PT"/>
              <a:t>confidencial o exercício desse poder </a:t>
            </a:r>
            <a:r>
              <a:rPr lang="pt-PT" baseline="0"/>
              <a:t>processual. </a:t>
            </a:r>
            <a:r>
              <a:rPr lang="pt-PT"/>
              <a:t>Este slide exibe o texto completo do Artigo 16, </a:t>
            </a:r>
            <a:r>
              <a:rPr lang="pt-PT" u="none" baseline="0">
                <a:solidFill>
                  <a:srgbClr val="FF0000"/>
                </a:solidFill>
              </a:rPr>
              <a:t>§3.</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15</a:t>
            </a:fld>
            <a:endParaRPr lang="en-US"/>
          </a:p>
        </p:txBody>
      </p:sp>
    </p:spTree>
    <p:extLst>
      <p:ext uri="{BB962C8B-B14F-4D97-AF65-F5344CB8AC3E}">
        <p14:creationId xmlns:p14="http://schemas.microsoft.com/office/powerpoint/2010/main" val="3248276910"/>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O formador deve dar aos participantes a oportunidade de fazer quaisquer perguntas que possam ter em relação à aula.</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r>
              <a:rPr lang="pt-PT" sz="1200" b="1">
                <a:solidFill>
                  <a:schemeClr val="tx1"/>
                </a:solidFill>
                <a:latin typeface="+mn-lt"/>
                <a:ea typeface="+mn-ea"/>
                <a:cs typeface="+mn-cs"/>
              </a:rPr>
              <a:t>Exercícios Práticos (se aplicável)</a:t>
            </a:r>
          </a:p>
          <a:p>
            <a:r>
              <a:rPr lang="pt-PT" sz="1200">
                <a:solidFill>
                  <a:schemeClr val="tx1"/>
                </a:solidFill>
                <a:latin typeface="+mn-lt"/>
                <a:ea typeface="+mn-ea"/>
                <a:cs typeface="+mn-cs"/>
              </a:rPr>
              <a:t>Não há exercícios práticos preparados para esta sessão</a:t>
            </a:r>
          </a:p>
          <a:p>
            <a:endParaRPr lang="en-GB" sz="1200" kern="1200" dirty="0">
              <a:solidFill>
                <a:schemeClr val="tx1"/>
              </a:solidFill>
              <a:effectLst/>
              <a:latin typeface="+mn-lt"/>
              <a:ea typeface="+mn-ea"/>
              <a:cs typeface="+mn-cs"/>
            </a:endParaRPr>
          </a:p>
          <a:p>
            <a:r>
              <a:rPr lang="pt-PT" sz="1200" b="1">
                <a:solidFill>
                  <a:schemeClr val="tx1"/>
                </a:solidFill>
                <a:latin typeface="+mn-lt"/>
                <a:ea typeface="+mn-ea"/>
                <a:cs typeface="+mn-cs"/>
              </a:rPr>
              <a:t>Avaliação de conhecimentos</a:t>
            </a:r>
          </a:p>
          <a:p>
            <a:r>
              <a:rPr lang="pt-PT" sz="1200">
                <a:solidFill>
                  <a:schemeClr val="tx1"/>
                </a:solidFill>
                <a:latin typeface="+mn-lt"/>
                <a:ea typeface="+mn-ea"/>
                <a:cs typeface="+mn-cs"/>
              </a:rPr>
              <a:t>O formador deve avaliar os conhecimentos através de perguntas relevantes durante cada um dos aspetos da sessão.</a:t>
            </a:r>
          </a:p>
          <a:p>
            <a:pPr eaLnBrk="1" hangingPunct="1">
              <a:spcBef>
                <a:spcPct val="0"/>
              </a:spcBef>
            </a:pPr>
            <a:endParaRPr lang="en-GB" dirty="0"/>
          </a:p>
          <a:p>
            <a:pPr eaLnBrk="1" hangingPunct="1">
              <a:spcBef>
                <a:spcPct val="0"/>
              </a:spcBef>
            </a:pPr>
            <a:endParaRPr lang="en-GB" dirty="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142</a:t>
            </a:fld>
            <a:endParaRPr lang="en-GB">
              <a:cs typeface="Arial" charset="0"/>
            </a:endParaRPr>
          </a:p>
        </p:txBody>
      </p:sp>
    </p:spTree>
    <p:extLst>
      <p:ext uri="{BB962C8B-B14F-4D97-AF65-F5344CB8AC3E}">
        <p14:creationId xmlns:p14="http://schemas.microsoft.com/office/powerpoint/2010/main" val="2289162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pt-PT"/>
              <a:t>Este slide exibe o texto completo do Artigo 16, </a:t>
            </a:r>
            <a:r>
              <a:rPr lang="pt-PT" u="none" baseline="0">
                <a:solidFill>
                  <a:srgbClr val="FF0000"/>
                </a:solidFill>
              </a:rPr>
              <a:t>§4.</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16</a:t>
            </a:fld>
            <a:endParaRPr lang="en-US"/>
          </a:p>
        </p:txBody>
      </p:sp>
    </p:spTree>
    <p:extLst>
      <p:ext uri="{BB962C8B-B14F-4D97-AF65-F5344CB8AC3E}">
        <p14:creationId xmlns:p14="http://schemas.microsoft.com/office/powerpoint/2010/main" val="160583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§1.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17</a:t>
            </a:fld>
            <a:endParaRPr lang="en-US"/>
          </a:p>
        </p:txBody>
      </p:sp>
    </p:spTree>
    <p:extLst>
      <p:ext uri="{BB962C8B-B14F-4D97-AF65-F5344CB8AC3E}">
        <p14:creationId xmlns:p14="http://schemas.microsoft.com/office/powerpoint/2010/main" val="25437776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enumera </a:t>
            </a:r>
            <a:r>
              <a:rPr lang="pt-PT" baseline="0"/>
              <a:t>os possíveis meios através dos quais a preservação acelerada de dados informáticos armazenados pode ser exercida. A Convenção de Budapeste é flexível e permite que as partes especifiquem na sua legislação interna os meios pelos quais o poder de preservar rapidamente os dados armazenados dos computadores deve ser exercido.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18</a:t>
            </a:fld>
            <a:endParaRPr lang="en-US"/>
          </a:p>
        </p:txBody>
      </p:sp>
    </p:spTree>
    <p:extLst>
      <p:ext uri="{BB962C8B-B14F-4D97-AF65-F5344CB8AC3E}">
        <p14:creationId xmlns:p14="http://schemas.microsoft.com/office/powerpoint/2010/main" val="125086615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§1.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19</a:t>
            </a:fld>
            <a:endParaRPr lang="en-US"/>
          </a:p>
        </p:txBody>
      </p:sp>
    </p:spTree>
    <p:extLst>
      <p:ext uri="{BB962C8B-B14F-4D97-AF65-F5344CB8AC3E}">
        <p14:creationId xmlns:p14="http://schemas.microsoft.com/office/powerpoint/2010/main" val="730415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A preservação expedita é um dos principais poderes processuais </a:t>
            </a:r>
            <a:r>
              <a:rPr lang="pt-PT" baseline="0"/>
              <a:t>em questões relacionadas com provas eletrónicas. Dada a volatilidade dos dados informáticos e a facilidade com que pode ser eliminada, modificada ou alterada, e dado o facto de muitos fornecedores de serviços e pessoas não reterem durante longos períodos de tempo os dados informáticos, é necessário que exista um poder processual para garantir a preservação rápida.  A utilização deste poder protege contra a eliminação, alteração, modificação ou alteração da condição ou qualidade dos dados informáticos.</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20</a:t>
            </a:fld>
            <a:endParaRPr lang="en-US"/>
          </a:p>
        </p:txBody>
      </p:sp>
    </p:spTree>
    <p:extLst>
      <p:ext uri="{BB962C8B-B14F-4D97-AF65-F5344CB8AC3E}">
        <p14:creationId xmlns:p14="http://schemas.microsoft.com/office/powerpoint/2010/main" val="3369914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pt-PT" sz="1200" b="1">
                <a:solidFill>
                  <a:schemeClr val="tx1"/>
                </a:solidFill>
                <a:latin typeface="+mn-lt"/>
                <a:ea typeface="+mn-ea"/>
                <a:cs typeface="+mn-cs"/>
              </a:rPr>
              <a:t>Programa</a:t>
            </a:r>
          </a:p>
          <a:p>
            <a:r>
              <a:rPr lang="pt-PT" sz="1200">
                <a:solidFill>
                  <a:schemeClr val="tx1"/>
                </a:solidFill>
                <a:latin typeface="+mn-lt"/>
                <a:ea typeface="+mn-ea"/>
                <a:cs typeface="+mn-cs"/>
              </a:rPr>
              <a:t>Esta apresentação tem quatro partes:</a:t>
            </a:r>
          </a:p>
          <a:p>
            <a:pPr lvl="0"/>
            <a:r>
              <a:rPr lang="pt-PT" sz="1200">
                <a:solidFill>
                  <a:schemeClr val="tx1"/>
                </a:solidFill>
                <a:latin typeface="+mn-lt"/>
                <a:ea typeface="+mn-ea"/>
                <a:cs typeface="+mn-cs"/>
              </a:rPr>
              <a:t>A Parte Um irá referir-se às disposições processuais da Convenção de Budapeste;</a:t>
            </a:r>
          </a:p>
          <a:p>
            <a:pPr lvl="0"/>
            <a:r>
              <a:rPr lang="pt-PT" sz="1200">
                <a:solidFill>
                  <a:schemeClr val="tx1"/>
                </a:solidFill>
                <a:latin typeface="+mn-lt"/>
                <a:ea typeface="+mn-ea"/>
                <a:cs typeface="+mn-cs"/>
              </a:rPr>
              <a:t>A Parte Dois irá referir-se às condições e </a:t>
            </a:r>
            <a:r>
              <a:rPr lang="pt-PT" sz="1200" baseline="0">
                <a:solidFill>
                  <a:schemeClr val="tx1"/>
                </a:solidFill>
                <a:latin typeface="+mn-lt"/>
                <a:ea typeface="+mn-ea"/>
                <a:cs typeface="+mn-cs"/>
              </a:rPr>
              <a:t>garantias;</a:t>
            </a:r>
            <a:r>
              <a:rPr lang="pt-PT" sz="1200">
                <a:solidFill>
                  <a:schemeClr val="tx1"/>
                </a:solidFill>
                <a:latin typeface="+mn-lt"/>
                <a:ea typeface="+mn-ea"/>
                <a:cs typeface="+mn-cs"/>
              </a:rPr>
              <a:t> </a:t>
            </a:r>
          </a:p>
          <a:p>
            <a:pPr lvl="0"/>
            <a:r>
              <a:rPr lang="pt-PT" sz="1200">
                <a:solidFill>
                  <a:schemeClr val="tx1"/>
                </a:solidFill>
                <a:latin typeface="+mn-lt"/>
                <a:ea typeface="+mn-ea"/>
                <a:cs typeface="+mn-cs"/>
              </a:rPr>
              <a:t>A Parte Três será constituída por um resumo da aula.</a:t>
            </a: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a:cs typeface="Arial" charset="0"/>
            </a:endParaRPr>
          </a:p>
        </p:txBody>
      </p:sp>
    </p:spTree>
    <p:extLst>
      <p:ext uri="{BB962C8B-B14F-4D97-AF65-F5344CB8AC3E}">
        <p14:creationId xmlns:p14="http://schemas.microsoft.com/office/powerpoint/2010/main" val="16357407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§1.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21</a:t>
            </a:fld>
            <a:endParaRPr lang="en-US"/>
          </a:p>
        </p:txBody>
      </p:sp>
    </p:spTree>
    <p:extLst>
      <p:ext uri="{BB962C8B-B14F-4D97-AF65-F5344CB8AC3E}">
        <p14:creationId xmlns:p14="http://schemas.microsoft.com/office/powerpoint/2010/main" val="34896647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poder de ordenar ou</a:t>
            </a:r>
            <a:r>
              <a:rPr lang="pt-PT" baseline="0"/>
              <a:t> obter </a:t>
            </a:r>
            <a:r>
              <a:rPr lang="pt-PT"/>
              <a:t>da mesma forma uma rápida preservação dos dados não equivale</a:t>
            </a:r>
            <a:r>
              <a:rPr lang="pt-PT" baseline="0"/>
              <a:t> ao conceito de retenção de dados e, portanto, é necessário que a autoridade competente que ordene ou de modo semelhante obtenha a pronta conservação de dados armazenados no computador faça o mesmo em relação a apenas dados especificados e, geralmente, não impõe a obrigação das pessoas reterem dados não especificados.</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22</a:t>
            </a:fld>
            <a:endParaRPr lang="en-US"/>
          </a:p>
        </p:txBody>
      </p:sp>
    </p:spTree>
    <p:extLst>
      <p:ext uri="{BB962C8B-B14F-4D97-AF65-F5344CB8AC3E}">
        <p14:creationId xmlns:p14="http://schemas.microsoft.com/office/powerpoint/2010/main" val="27976651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§1.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23</a:t>
            </a:fld>
            <a:endParaRPr lang="en-US"/>
          </a:p>
        </p:txBody>
      </p:sp>
    </p:spTree>
    <p:extLst>
      <p:ext uri="{BB962C8B-B14F-4D97-AF65-F5344CB8AC3E}">
        <p14:creationId xmlns:p14="http://schemas.microsoft.com/office/powerpoint/2010/main" val="3314948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a:t>
            </a:r>
            <a:r>
              <a:rPr lang="pt-PT" baseline="0"/>
              <a:t>poder processual não pode ser utilizado para obrigar qualquer pessoa a preservar dados que ainda não existem; ou não foi armazenado por meio de um sistema informático.  Isto distingue novamente a obrigação de reter dados, que podem se aplicar a dados que não existem.</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24</a:t>
            </a:fld>
            <a:endParaRPr lang="en-US"/>
          </a:p>
        </p:txBody>
      </p:sp>
    </p:spTree>
    <p:extLst>
      <p:ext uri="{BB962C8B-B14F-4D97-AF65-F5344CB8AC3E}">
        <p14:creationId xmlns:p14="http://schemas.microsoft.com/office/powerpoint/2010/main" val="4067052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§1. A explicação deste elemento é fornecida no próximo slide.</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25</a:t>
            </a:fld>
            <a:endParaRPr lang="en-US"/>
          </a:p>
        </p:txBody>
      </p:sp>
    </p:spTree>
    <p:extLst>
      <p:ext uri="{BB962C8B-B14F-4D97-AF65-F5344CB8AC3E}">
        <p14:creationId xmlns:p14="http://schemas.microsoft.com/office/powerpoint/2010/main" val="28544470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Em algumas jurisdições, </a:t>
            </a:r>
            <a:r>
              <a:rPr lang="pt-PT" baseline="0"/>
              <a:t>as autoridades policiais são obrigadas a satisfazer as autoridades competentes de que os dados armazenados no computador em relação Às quais a preservação rápida está a ser solicitada são vulneráveis ​​à perda ou modificação. Isto inclui tanto a vulnerabilidade à perda/modificação planeada dos dados do computador quanto à perda/modificação não intencional como resultado do armazenamento não seguro de dados do computador.</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26</a:t>
            </a:fld>
            <a:endParaRPr lang="en-US"/>
          </a:p>
        </p:txBody>
      </p:sp>
    </p:spTree>
    <p:extLst>
      <p:ext uri="{BB962C8B-B14F-4D97-AF65-F5344CB8AC3E}">
        <p14:creationId xmlns:p14="http://schemas.microsoft.com/office/powerpoint/2010/main" val="3668875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§2. A explicação deste elemento é fornecida no próximo slide.</a:t>
            </a:r>
          </a:p>
          <a:p>
            <a:endParaRPr lang="en-US"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27</a:t>
            </a:fld>
            <a:endParaRPr lang="en-US"/>
          </a:p>
        </p:txBody>
      </p:sp>
    </p:spTree>
    <p:extLst>
      <p:ext uri="{BB962C8B-B14F-4D97-AF65-F5344CB8AC3E}">
        <p14:creationId xmlns:p14="http://schemas.microsoft.com/office/powerpoint/2010/main" val="82134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a:t>
            </a:r>
            <a:r>
              <a:rPr lang="pt-PT" baseline="0"/>
              <a:t>autoridade competente apenas pode ordenar a uma pessoa que preserve os dados do computador armazenados, quando esses dados informáticos especificados estiverem na posse ou no controlo dessa pessoa. Este slide distingue entre posse (ou seja, posse física) e controlo (ou seja, controlo livre sobre os dados, mesmo que não estejam na sua posse física).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28</a:t>
            </a:fld>
            <a:endParaRPr lang="en-US"/>
          </a:p>
        </p:txBody>
      </p:sp>
    </p:spTree>
    <p:extLst>
      <p:ext uri="{BB962C8B-B14F-4D97-AF65-F5344CB8AC3E}">
        <p14:creationId xmlns:p14="http://schemas.microsoft.com/office/powerpoint/2010/main" val="38003510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§2.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29</a:t>
            </a:fld>
            <a:endParaRPr lang="en-US"/>
          </a:p>
        </p:txBody>
      </p:sp>
    </p:spTree>
    <p:extLst>
      <p:ext uri="{BB962C8B-B14F-4D97-AF65-F5344CB8AC3E}">
        <p14:creationId xmlns:p14="http://schemas.microsoft.com/office/powerpoint/2010/main" val="17021169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É importante reconhecer </a:t>
            </a:r>
            <a:r>
              <a:rPr lang="pt-PT" baseline="0"/>
              <a:t>que a preservação é um poder temporário; e não permite que os agentes da lei ordenem que as pessoas preservem dados indefinidamente. É apenas uma medida temporária que visa não frustrar o exercício de outros poderes processuais, nomeadamente a produção de dados informáticos ou a busca e apreensão dos mesmos. A Convenção de Budapeste exige que as Partes forneçam um período máximo de 90 dias para o qual a preservação possa ser ordenada, enquanto o período específico para um caso específico deve ser especificado na ordem de preservação.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30</a:t>
            </a:fld>
            <a:endParaRPr lang="en-US"/>
          </a:p>
        </p:txBody>
      </p:sp>
    </p:spTree>
    <p:extLst>
      <p:ext uri="{BB962C8B-B14F-4D97-AF65-F5344CB8AC3E}">
        <p14:creationId xmlns:p14="http://schemas.microsoft.com/office/powerpoint/2010/main" val="357852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lnSpcReduction="10000"/>
          </a:bodyPr>
          <a:lstStyle/>
          <a:p>
            <a:r>
              <a:rPr lang="pt-PT" sz="1400" b="1" noProof="0">
                <a:solidFill>
                  <a:schemeClr val="tx1"/>
                </a:solidFill>
                <a:latin typeface="Verdana" panose="020B0604030504040204" pitchFamily="34" charset="0"/>
                <a:ea typeface="Verdana" panose="020B0604030504040204" pitchFamily="34" charset="0"/>
                <a:cs typeface="Verdana" panose="020B0604030504040204" pitchFamily="34" charset="0"/>
              </a:rPr>
              <a:t>Objetivos:</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O objetivo desta sessão é fornecer todas as informações necessárias e os antecedentes aos juízes e procuradores para que possam utilizar de forma eficaz as disposições processuais da legislação local para processar e julgar casos de cibercrime. No final da sessão, os participantes serão capazes de identificar e explicar:</a:t>
            </a:r>
          </a:p>
          <a:p>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as disposições processuais da Convenção de Budapeste,</a:t>
            </a:r>
          </a:p>
          <a:p>
            <a:pPr marL="0" marR="0" indent="0" algn="l" defTabSz="457200" rtl="0" eaLnBrk="0" fontAlgn="base" latinLnBrk="0" hangingPunct="0">
              <a:lnSpc>
                <a:spcPct val="100000"/>
              </a:lnSpc>
              <a:spcBef>
                <a:spcPct val="30000"/>
              </a:spcBef>
              <a:spcAft>
                <a:spcPct val="0"/>
              </a:spcAft>
              <a:buClrTx/>
              <a:buSzTx/>
              <a:buFontTx/>
              <a:buNone/>
              <a:tabLst/>
              <a:defRPr/>
            </a:pPr>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pt-PT" sz="1400" noProof="0">
                <a:latin typeface="Verdana" panose="020B0604030504040204" pitchFamily="34" charset="0"/>
                <a:ea typeface="Verdana" panose="020B0604030504040204" pitchFamily="34" charset="0"/>
                <a:cs typeface="Verdana" panose="020B0604030504040204" pitchFamily="34" charset="0"/>
              </a:rPr>
              <a:t>a importância das condições e garantias e a forma como podem ser determinadas.</a:t>
            </a:r>
          </a:p>
          <a:p>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Mais precisamente, o delegado será capaz de identificar e explicar as disposições da Convenção de Budapeste relativas a:</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O âmbito das regras processuais </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Preservação e divulgação acelerada de dados informáticos</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Ordem de produção</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Pesquisa e apreensão</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Recolha em tempo real de dados de tráfego</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Interceção de dados de conteúdo</a:t>
            </a:r>
          </a:p>
          <a:p>
            <a:pPr lvl="0"/>
            <a:r>
              <a:rPr lang="pt-PT" sz="1400" noProof="0">
                <a:solidFill>
                  <a:schemeClr val="tx1"/>
                </a:solidFill>
                <a:latin typeface="Verdana" panose="020B0604030504040204" pitchFamily="34" charset="0"/>
                <a:ea typeface="Verdana" panose="020B0604030504040204" pitchFamily="34" charset="0"/>
                <a:cs typeface="Verdana" panose="020B0604030504040204" pitchFamily="34" charset="0"/>
              </a:rPr>
              <a:t>-- Condições e garantias particulares.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a:cs typeface="Arial" charset="0"/>
            </a:endParaRPr>
          </a:p>
        </p:txBody>
      </p:sp>
    </p:spTree>
    <p:extLst>
      <p:ext uri="{BB962C8B-B14F-4D97-AF65-F5344CB8AC3E}">
        <p14:creationId xmlns:p14="http://schemas.microsoft.com/office/powerpoint/2010/main" val="6415383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16, </a:t>
            </a:r>
            <a:r>
              <a:rPr lang="pt-PT" u="none" baseline="0">
                <a:solidFill>
                  <a:srgbClr val="FF0000"/>
                </a:solidFill>
              </a:rPr>
              <a:t>§3. A explicação deste elemento é fornecida no próximo slide.</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31</a:t>
            </a:fld>
            <a:endParaRPr lang="en-US"/>
          </a:p>
        </p:txBody>
      </p:sp>
    </p:spTree>
    <p:extLst>
      <p:ext uri="{BB962C8B-B14F-4D97-AF65-F5344CB8AC3E}">
        <p14:creationId xmlns:p14="http://schemas.microsoft.com/office/powerpoint/2010/main" val="30127783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É </a:t>
            </a:r>
            <a:r>
              <a:rPr lang="pt-PT" baseline="0"/>
              <a:t>vital que o compromisso de medidas de preservação seja mantido confidencial pelo assunto da ordem de produção, ou então a medida pode ser frustrada.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32</a:t>
            </a:fld>
            <a:endParaRPr lang="en-US"/>
          </a:p>
        </p:txBody>
      </p:sp>
    </p:spTree>
    <p:extLst>
      <p:ext uri="{BB962C8B-B14F-4D97-AF65-F5344CB8AC3E}">
        <p14:creationId xmlns:p14="http://schemas.microsoft.com/office/powerpoint/2010/main" val="39785608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17,</a:t>
            </a:r>
            <a:r>
              <a:rPr lang="pt-PT" baseline="0"/>
              <a:t> </a:t>
            </a:r>
            <a:r>
              <a:rPr lang="pt-PT" u="none" baseline="0">
                <a:solidFill>
                  <a:srgbClr val="FF0000"/>
                </a:solidFill>
              </a:rPr>
              <a:t>§1.</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a:solidFill>
                  <a:schemeClr val="tx1"/>
                </a:solidFill>
                <a:latin typeface="+mn-lt"/>
                <a:ea typeface="+mn-ea"/>
                <a:cs typeface="+mn-cs"/>
              </a:rPr>
              <a:t>O artigo </a:t>
            </a:r>
            <a:r>
              <a:rPr lang="pt-PT" sz="1200" baseline="0">
                <a:solidFill>
                  <a:schemeClr val="tx1"/>
                </a:solidFill>
                <a:latin typeface="+mn-lt"/>
                <a:ea typeface="+mn-ea"/>
                <a:cs typeface="+mn-cs"/>
              </a:rPr>
              <a:t>17 é mais específico para dados de tráfego. Organiza a possibilidade das</a:t>
            </a:r>
            <a:r>
              <a:rPr lang="pt-PT" sz="1200">
                <a:solidFill>
                  <a:schemeClr val="tx1"/>
                </a:solidFill>
                <a:latin typeface="+mn-lt"/>
                <a:ea typeface="+mn-ea"/>
                <a:cs typeface="+mn-cs"/>
              </a:rPr>
              <a:t> autoridades policiais ordenarem que qualquer prestador ao longo do caminho de uma comunicação preserve os dados desejados, uma vez que a comunicação na Internet pode envolver não apenas um, mas vários prestadores de serviços.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a:solidFill>
                  <a:schemeClr val="tx1"/>
                </a:solidFill>
                <a:latin typeface="+mn-lt"/>
                <a:ea typeface="+mn-ea"/>
                <a:cs typeface="+mn-cs"/>
              </a:rPr>
              <a:t>Mais precisamente, o Artigo </a:t>
            </a:r>
            <a:r>
              <a:rPr lang="pt-PT" sz="1200" baseline="0">
                <a:solidFill>
                  <a:schemeClr val="tx1"/>
                </a:solidFill>
                <a:latin typeface="+mn-lt"/>
                <a:ea typeface="+mn-ea"/>
                <a:cs typeface="+mn-cs"/>
              </a:rPr>
              <a:t>17 </a:t>
            </a:r>
            <a:r>
              <a:rPr lang="pt-PT" sz="1200"/>
              <a:t>permite a divulgação à </a:t>
            </a:r>
            <a:r>
              <a:rPr lang="pt-PT" sz="1200" baseline="0"/>
              <a:t>Parte autorizada solicitante de uma </a:t>
            </a:r>
            <a:r>
              <a:rPr lang="pt-PT" sz="1200">
                <a:solidFill>
                  <a:schemeClr val="tx1"/>
                </a:solidFill>
                <a:latin typeface="+mn-lt"/>
                <a:ea typeface="+mn-ea"/>
                <a:cs typeface="+mn-cs"/>
              </a:rPr>
              <a:t>quantidade suficiente de dados de tráfego para determinar o caminho da comunicação (§ b), e </a:t>
            </a:r>
            <a:r>
              <a:rPr lang="pt-PT" sz="1200" baseline="0">
                <a:solidFill>
                  <a:schemeClr val="tx1"/>
                </a:solidFill>
                <a:latin typeface="+mn-lt"/>
                <a:ea typeface="+mn-ea"/>
                <a:cs typeface="+mn-cs"/>
              </a:rPr>
              <a:t>garante que os dados estejam disponíveis</a:t>
            </a:r>
            <a:r>
              <a:rPr lang="pt-PT" sz="1200"/>
              <a:t> independentemente do facto de um ou mais prestadores de serviços estarem envolvidos na transmissão da comunicação em questão (§ a).</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33</a:t>
            </a:fld>
            <a:endParaRPr lang="en-US"/>
          </a:p>
        </p:txBody>
      </p:sp>
    </p:spTree>
    <p:extLst>
      <p:ext uri="{BB962C8B-B14F-4D97-AF65-F5344CB8AC3E}">
        <p14:creationId xmlns:p14="http://schemas.microsoft.com/office/powerpoint/2010/main" val="33879670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17,</a:t>
            </a:r>
            <a:r>
              <a:rPr lang="pt-PT" baseline="0"/>
              <a:t> </a:t>
            </a:r>
            <a:r>
              <a:rPr lang="pt-PT" u="none" baseline="0">
                <a:solidFill>
                  <a:srgbClr val="FF0000"/>
                </a:solidFill>
              </a:rPr>
              <a:t>§2.</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34</a:t>
            </a:fld>
            <a:endParaRPr lang="en-US"/>
          </a:p>
        </p:txBody>
      </p:sp>
    </p:spTree>
    <p:extLst>
      <p:ext uri="{BB962C8B-B14F-4D97-AF65-F5344CB8AC3E}">
        <p14:creationId xmlns:p14="http://schemas.microsoft.com/office/powerpoint/2010/main" val="24773092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17, </a:t>
            </a:r>
            <a:r>
              <a:rPr lang="pt-PT" u="none" baseline="0">
                <a:solidFill>
                  <a:srgbClr val="FF0000"/>
                </a:solidFill>
              </a:rPr>
              <a:t>§1. A explicação deste elemento é fornecida nos próximos dois slides.</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35</a:t>
            </a:fld>
            <a:endParaRPr lang="en-US"/>
          </a:p>
        </p:txBody>
      </p:sp>
    </p:spTree>
    <p:extLst>
      <p:ext uri="{BB962C8B-B14F-4D97-AF65-F5344CB8AC3E}">
        <p14:creationId xmlns:p14="http://schemas.microsoft.com/office/powerpoint/2010/main" val="33777341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Geralmente, existe mais do que prestador de serviços envolvido na cadeia </a:t>
            </a:r>
            <a:r>
              <a:rPr lang="pt-PT" baseline="0"/>
              <a:t>de transmissão de uma comunicação.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36</a:t>
            </a:fld>
            <a:endParaRPr lang="en-US"/>
          </a:p>
        </p:txBody>
      </p:sp>
    </p:spTree>
    <p:extLst>
      <p:ext uri="{BB962C8B-B14F-4D97-AF65-F5344CB8AC3E}">
        <p14:creationId xmlns:p14="http://schemas.microsoft.com/office/powerpoint/2010/main" val="246071629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baseline="0"/>
              <a:t>Dado que normalmente há mais de um prestador de serviços envolvido na cadeia de transmissão de qualquer comunicação, é difícil para os órgãos de aplicação da lei identificarem cada prestador de serviços envolvido na cadeia de transmissão para poder exercer outros poderes (incluindo ordens de produção; buscas e apreensões) em cada prestador de serviços. Assim, o Artigo 18 da Convenção de Budapeste determina que as autoridades competentes devem procurar a divulgação parcial dos dados de tráfego para permitir a identificação dos prestadores de serviços envolvidos na cadeia. </a:t>
            </a:r>
          </a:p>
          <a:p>
            <a:endParaRPr lang="en-US" baseline="0" dirty="0"/>
          </a:p>
          <a:p>
            <a:r>
              <a:rPr lang="pt-PT" baseline="0"/>
              <a:t>Este slide também fornece as várias maneiras pelas quais os pedidos podem ser atendidos em vários prestadores de serviços (por exemplo, pedidos separados conforme cada fornecedor de serviços subsequente envolvido na cadeia de transmissão é identificado; pedido único que é servido sequencialmente em cada prestador de serviços subsequente conforme identificado ou uma ordem única servida num único prestador de serviços que é obrigado por meio do pedido para notificar o próximo prestador de serviços envolvido na cadeia de transmissão).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37</a:t>
            </a:fld>
            <a:endParaRPr lang="en-US"/>
          </a:p>
        </p:txBody>
      </p:sp>
    </p:spTree>
    <p:extLst>
      <p:ext uri="{BB962C8B-B14F-4D97-AF65-F5344CB8AC3E}">
        <p14:creationId xmlns:p14="http://schemas.microsoft.com/office/powerpoint/2010/main" val="35086682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elementos do Artigo 17, </a:t>
            </a:r>
            <a:r>
              <a:rPr lang="pt-PT" u="none" baseline="0">
                <a:solidFill>
                  <a:srgbClr val="FF0000"/>
                </a:solidFill>
              </a:rPr>
              <a:t>§1. A explicação destes elementos é fornecida no próximo slide.</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38</a:t>
            </a:fld>
            <a:endParaRPr lang="en-US"/>
          </a:p>
        </p:txBody>
      </p:sp>
    </p:spTree>
    <p:extLst>
      <p:ext uri="{BB962C8B-B14F-4D97-AF65-F5344CB8AC3E}">
        <p14:creationId xmlns:p14="http://schemas.microsoft.com/office/powerpoint/2010/main" val="1146408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É</a:t>
            </a:r>
            <a:r>
              <a:rPr lang="pt-PT" baseline="0"/>
              <a:t> importante que o assunto da ordem de divulgação parcial dos dados de tráfego seja obrigatório com a divulgação de dados de tráfego suficientes para poder identificar outros prestadores de serviços envolvidos na transmissão da comunicação. Na ausência deste poder, seria altamente desafiador identificar os diferentes prestadores de serviços envolvidos e, assim, exercer os poderes apropriados de acordo.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39</a:t>
            </a:fld>
            <a:endParaRPr lang="en-US"/>
          </a:p>
        </p:txBody>
      </p:sp>
    </p:spTree>
    <p:extLst>
      <p:ext uri="{BB962C8B-B14F-4D97-AF65-F5344CB8AC3E}">
        <p14:creationId xmlns:p14="http://schemas.microsoft.com/office/powerpoint/2010/main" val="1899998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pt-PT"/>
              <a:t>A disposição do Artigo 18 é também muito interessante. Segundo ele, cada Parte deve adotar medidas legislativas para capacitar as suas autoridades policiais (LEA) com a possibilidade de dar "ordens de produção". Esta ordem judicial pode ser emitida por agências de aplicação da lei para cidadãos e prestadores de serviços de Internet, ordenando que forneçam às autoridades competentes dados armazenados num sistema informático, sob as suas responsabilidades ou forneçam dados aos subscritores.</a:t>
            </a:r>
          </a:p>
          <a:p>
            <a:pPr eaLnBrk="1" fontAlgn="auto" hangingPunct="1">
              <a:spcBef>
                <a:spcPts val="0"/>
              </a:spcBef>
              <a:spcAft>
                <a:spcPts val="0"/>
              </a:spcAft>
              <a:defRPr/>
            </a:pPr>
            <a:r>
              <a:rPr lang="pt-PT"/>
              <a:t> </a:t>
            </a:r>
          </a:p>
          <a:p>
            <a:pPr marL="0" marR="0" indent="0" algn="l" defTabSz="457200" rtl="0" eaLnBrk="1" fontAlgn="auto" latinLnBrk="0" hangingPunct="1">
              <a:lnSpc>
                <a:spcPct val="100000"/>
              </a:lnSpc>
              <a:spcBef>
                <a:spcPts val="0"/>
              </a:spcBef>
              <a:spcAft>
                <a:spcPts val="0"/>
              </a:spcAft>
              <a:buClrTx/>
              <a:buSzTx/>
              <a:buFontTx/>
              <a:buNone/>
              <a:tabLst/>
              <a:defRPr/>
            </a:pPr>
            <a:r>
              <a:rPr lang="pt-PT"/>
              <a:t>De acordo com a Convenção, a ordem de produção deve especificar a natureza e a extensão dos dados necessários: é muito claro que os dados exigidos pela investigação devem ser previamente determinados e que as </a:t>
            </a:r>
            <a:r>
              <a:rPr lang="pt-PT" i="1"/>
              <a:t>expedições de pesca</a:t>
            </a:r>
            <a:r>
              <a:rPr lang="pt-PT"/>
              <a:t> são, portanto, proibidas. O objetivo deste limite legal é impor uma garantia importante para a proteção dos direitos humanos e das liberdades </a:t>
            </a:r>
            <a:r>
              <a:rPr lang="pt-PT" baseline="0"/>
              <a:t>no exercício</a:t>
            </a:r>
            <a:r>
              <a:rPr lang="pt-PT"/>
              <a:t> desses poderes de investigação pelos agentes da lei; garante que a busca e a apreensão de informações sejam restritas a informações diretamente relacionadas a um caso sob investigação. Esta limitação é ainda mais importante do que limitações semelhantes que </a:t>
            </a:r>
            <a:r>
              <a:rPr lang="pt-PT" baseline="0"/>
              <a:t>enquadram a busca e apreensão no mundo real, onde estas operações têm na maioria das vezes um âmbito prático limitado. </a:t>
            </a:r>
            <a:r>
              <a:rPr lang="pt-PT"/>
              <a:t>No mundo digital, se a regra fosse a permissão completa de acesso a toda a informação que vem com uma peça de hardware, seria permitido aceder a todos os tipos de informações armazenadas naquele computador, muitas vezes não relacionadas ao crime sob investigação e (por exemplo, no caso de comunicação por e-mail) envolvendo também terceiros.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pt-PT"/>
              <a:t>Como já foi mencionado, o Artigo 16 pode criar a obrigação, para um prestador de serviços, de preservar dados informáticos. A divulgação de dados de tráfego para agências de autoridade policial é organizada pelo Artigo 17, apenas permite a divulgação de dados de tráfego. A possibilidade de divulgar às LEA qualquer outro tipo de informação armazenada em suporte digital é organizada pelo Artigo 18,</a:t>
            </a:r>
            <a:r>
              <a:rPr lang="pt-PT" baseline="0"/>
              <a:t> </a:t>
            </a:r>
            <a:r>
              <a:rPr lang="pt-PT"/>
              <a:t>em conformidade ou não com uma ordem de preservação emitida com base no Artigo 16. </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40</a:t>
            </a:fld>
            <a:endParaRPr lang="en-US">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sz="1200">
                <a:solidFill>
                  <a:schemeClr val="tx1"/>
                </a:solidFill>
                <a:latin typeface="+mn-lt"/>
                <a:ea typeface="+mn-ea"/>
                <a:cs typeface="+mn-cs"/>
              </a:rPr>
              <a:t>O formador deve dar aos participantes a oportunidade de fazer quaisquer perguntas que possam ter em relação aos slides anteriores.</a:t>
            </a:r>
          </a:p>
          <a:p>
            <a:pPr eaLnBrk="1" hangingPunct="1">
              <a:spcBef>
                <a:spcPct val="0"/>
              </a:spcBef>
            </a:pPr>
            <a:endParaRPr lang="en-GB" dirty="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en-GB">
              <a:cs typeface="Arial" charset="0"/>
            </a:endParaRPr>
          </a:p>
        </p:txBody>
      </p:sp>
    </p:spTree>
    <p:extLst>
      <p:ext uri="{BB962C8B-B14F-4D97-AF65-F5344CB8AC3E}">
        <p14:creationId xmlns:p14="http://schemas.microsoft.com/office/powerpoint/2010/main" val="3391288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fontScale="47500" lnSpcReduction="20000"/>
          </a:bodyPr>
          <a:lstStyle/>
          <a:p>
            <a:r>
              <a:rPr lang="pt-PT"/>
              <a:t>O primeiro ponto do Artigo 18 permite capacitar as LEA para obter dados específicos do computador </a:t>
            </a:r>
            <a:r>
              <a:rPr lang="pt-PT" baseline="0"/>
              <a:t>e informações do subscritor.</a:t>
            </a:r>
          </a:p>
          <a:p>
            <a:endParaRPr lang="en-GB" baseline="0" dirty="0"/>
          </a:p>
          <a:p>
            <a:r>
              <a:rPr lang="pt-PT" sz="1200" b="1">
                <a:solidFill>
                  <a:schemeClr val="tx1"/>
                </a:solidFill>
                <a:latin typeface="+mn-lt"/>
                <a:ea typeface="+mn-ea"/>
                <a:cs typeface="+mn-cs"/>
              </a:rPr>
              <a:t>Em março de 2017, a T-CY adotou a Nota de Orientação n.º 10 </a:t>
            </a:r>
            <a:r>
              <a:rPr lang="pt-PT" sz="1200" b="1" i="0" u="none" strike="noStrike" baseline="0">
                <a:solidFill>
                  <a:schemeClr val="tx1"/>
                </a:solidFill>
                <a:latin typeface="+mn-lt"/>
                <a:ea typeface="+mn-ea"/>
                <a:cs typeface="+mn-cs"/>
              </a:rPr>
              <a:t>Ordens de produção para informações do subscritor (Artigo 18 da Convenção de Budapeste): </a:t>
            </a:r>
          </a:p>
          <a:p>
            <a:endParaRPr lang="en-US" sz="1200" b="1" i="0" u="none" strike="noStrike" kern="1200" baseline="0" dirty="0">
              <a:solidFill>
                <a:schemeClr val="tx1"/>
              </a:solidFill>
              <a:latin typeface="+mn-lt"/>
              <a:ea typeface="+mn-ea"/>
              <a:cs typeface="+mn-cs"/>
            </a:endParaRPr>
          </a:p>
          <a:p>
            <a:r>
              <a:rPr lang="pt-PT" sz="1200" b="1" i="0" u="none" strike="noStrike" baseline="0">
                <a:solidFill>
                  <a:schemeClr val="tx1"/>
                </a:solidFill>
                <a:latin typeface="+mn-lt"/>
                <a:ea typeface="+mn-ea"/>
                <a:cs typeface="+mn-cs"/>
              </a:rPr>
              <a:t>https://rm.coe.int/CoERMPublicCommonSearchServices/DisplayDCTMContent?documentId=09000016806f943e</a:t>
            </a:r>
          </a:p>
          <a:p>
            <a:endParaRPr lang="en-GB" baseline="0" dirty="0"/>
          </a:p>
          <a:p>
            <a:r>
              <a:rPr lang="pt-PT" sz="1200" b="1" i="0" u="none" strike="noStrike" baseline="0">
                <a:solidFill>
                  <a:schemeClr val="tx1"/>
                </a:solidFill>
                <a:latin typeface="+mn-lt"/>
                <a:ea typeface="+mn-ea"/>
                <a:cs typeface="+mn-cs"/>
              </a:rPr>
              <a:t>O âmbito do Artigo 18.1.a </a:t>
            </a:r>
          </a:p>
          <a:p>
            <a:r>
              <a:rPr lang="pt-PT" sz="1200" b="0" i="0" u="none" strike="noStrike" baseline="0">
                <a:solidFill>
                  <a:schemeClr val="tx1"/>
                </a:solidFill>
                <a:latin typeface="+mn-lt"/>
                <a:ea typeface="+mn-ea"/>
                <a:cs typeface="+mn-cs"/>
              </a:rPr>
              <a:t> O âmbito é amplo: uma "pessoa" (que pode incluir um "prestador de serviços") presente no território da Parte. </a:t>
            </a:r>
          </a:p>
          <a:p>
            <a:r>
              <a:rPr lang="pt-PT" sz="1200" b="0" i="0" u="none" strike="noStrike" baseline="0">
                <a:solidFill>
                  <a:schemeClr val="tx1"/>
                </a:solidFill>
                <a:latin typeface="+mn-lt"/>
                <a:ea typeface="+mn-ea"/>
                <a:cs typeface="+mn-cs"/>
              </a:rPr>
              <a:t> Com relação aos dados informáticos, o âmbito é amplo, mas não indiscriminado: quaisquer dados informáticos “especificados” (portanto, o Artigo 18.1.a não está restrito a "informações do subscritor" e abrange todos os tipos de dados informáticos). </a:t>
            </a:r>
          </a:p>
          <a:p>
            <a:r>
              <a:rPr lang="pt-PT" sz="1200" b="0" i="0" u="none" strike="noStrike" baseline="0">
                <a:solidFill>
                  <a:schemeClr val="tx1"/>
                </a:solidFill>
                <a:latin typeface="+mn-lt"/>
                <a:ea typeface="+mn-ea"/>
                <a:cs typeface="+mn-cs"/>
              </a:rPr>
              <a:t> Os dados informáticos especificados estão em posse da pessoa ou, se a pessoa não tiver posse física, essa pessoa controla livremente os dados informáticos a serem submetidos de acordo com o Artigo 18.1.a dentro do território da Parte. </a:t>
            </a:r>
          </a:p>
          <a:p>
            <a:r>
              <a:rPr lang="pt-PT" sz="1200" b="0" i="0" u="none" strike="noStrike" baseline="0">
                <a:solidFill>
                  <a:schemeClr val="tx1"/>
                </a:solidFill>
                <a:latin typeface="+mn-lt"/>
                <a:ea typeface="+mn-ea"/>
                <a:cs typeface="+mn-cs"/>
              </a:rPr>
              <a:t> Os dados informáticos especificados são armazenados num sistema informático ou num meio de armazenamento de dados do computador. </a:t>
            </a:r>
          </a:p>
          <a:p>
            <a:r>
              <a:rPr lang="pt-PT" sz="1200" b="0" i="0" u="none" strike="noStrike" baseline="0">
                <a:solidFill>
                  <a:schemeClr val="tx1"/>
                </a:solidFill>
                <a:latin typeface="+mn-lt"/>
                <a:ea typeface="+mn-ea"/>
                <a:cs typeface="+mn-cs"/>
              </a:rPr>
              <a:t> A ordem de produção é emitida e exequível pelas autoridades competentes da Parte na qual a ordem é solicitada e concedida. </a:t>
            </a:r>
          </a:p>
          <a:p>
            <a:endParaRPr lang="en-GB" sz="1200" b="0" i="0" u="none" strike="noStrike" kern="1200" baseline="0" dirty="0">
              <a:solidFill>
                <a:schemeClr val="tx1"/>
              </a:solidFill>
              <a:latin typeface="+mn-lt"/>
              <a:ea typeface="+mn-ea"/>
              <a:cs typeface="+mn-cs"/>
            </a:endParaRPr>
          </a:p>
          <a:p>
            <a:r>
              <a:rPr lang="pt-PT" sz="1200" b="1" i="0" u="none" strike="noStrike" baseline="0">
                <a:solidFill>
                  <a:schemeClr val="tx1"/>
                </a:solidFill>
                <a:latin typeface="+mn-lt"/>
                <a:ea typeface="+mn-ea"/>
                <a:cs typeface="+mn-cs"/>
              </a:rPr>
              <a:t>O âmbito do Artigo 18.1.b </a:t>
            </a:r>
          </a:p>
          <a:p>
            <a:r>
              <a:rPr lang="pt-PT" sz="1200" b="0" i="0" u="none" strike="noStrike" baseline="0">
                <a:solidFill>
                  <a:schemeClr val="tx1"/>
                </a:solidFill>
                <a:latin typeface="+mn-lt"/>
                <a:ea typeface="+mn-ea"/>
                <a:cs typeface="+mn-cs"/>
              </a:rPr>
              <a:t>O âmbito do Artigo 18.1.b é mais restrito do que o do Artigo 18.1.a: </a:t>
            </a:r>
          </a:p>
          <a:p>
            <a:r>
              <a:rPr lang="pt-PT" sz="1200" b="0" i="0" u="none" strike="noStrike" baseline="0">
                <a:solidFill>
                  <a:schemeClr val="tx1"/>
                </a:solidFill>
                <a:latin typeface="+mn-lt"/>
                <a:ea typeface="+mn-ea"/>
                <a:cs typeface="+mn-cs"/>
              </a:rPr>
              <a:t> A subsecção b é restrita a um "prestador de serviços".</a:t>
            </a:r>
          </a:p>
          <a:p>
            <a:r>
              <a:rPr lang="pt-PT" sz="1200" b="0" i="0" u="none" strike="noStrike" baseline="0">
                <a:solidFill>
                  <a:schemeClr val="tx1"/>
                </a:solidFill>
                <a:latin typeface="+mn-lt"/>
                <a:ea typeface="+mn-ea"/>
                <a:cs typeface="+mn-cs"/>
              </a:rPr>
              <a:t> O prestador de serviços para o qual o pedido é emitido não está necessariamente presente, mas oferece os seus serviços no território da Parte. </a:t>
            </a:r>
          </a:p>
          <a:p>
            <a:r>
              <a:rPr lang="pt-PT" sz="1200" b="0" i="0" u="none" strike="noStrike" baseline="0">
                <a:solidFill>
                  <a:schemeClr val="tx1"/>
                </a:solidFill>
                <a:latin typeface="+mn-lt"/>
                <a:ea typeface="+mn-ea"/>
                <a:cs typeface="+mn-cs"/>
              </a:rPr>
              <a:t> É restrito a "informações do subscritor". </a:t>
            </a:r>
          </a:p>
          <a:p>
            <a:r>
              <a:rPr lang="pt-PT" sz="1200" b="0" i="0" u="none" strike="noStrike" baseline="0">
                <a:solidFill>
                  <a:schemeClr val="tx1"/>
                </a:solidFill>
                <a:latin typeface="+mn-lt"/>
                <a:ea typeface="+mn-ea"/>
                <a:cs typeface="+mn-cs"/>
              </a:rPr>
              <a:t> As informações do subscritor referem-se a esses serviços e estão na posse ou no controlo desse prestador de serviços. </a:t>
            </a:r>
          </a:p>
          <a:p>
            <a:endParaRPr lang="en-US" sz="1200" b="0" i="0" u="none" strike="noStrike" kern="1200" baseline="0" dirty="0">
              <a:solidFill>
                <a:schemeClr val="tx1"/>
              </a:solidFill>
              <a:latin typeface="+mn-lt"/>
              <a:ea typeface="+mn-ea"/>
              <a:cs typeface="+mn-cs"/>
            </a:endParaRPr>
          </a:p>
          <a:p>
            <a:r>
              <a:rPr lang="pt-PT" sz="1200" b="0" i="0" u="none" strike="noStrike" baseline="0">
                <a:solidFill>
                  <a:schemeClr val="tx1"/>
                </a:solidFill>
                <a:latin typeface="+mn-lt"/>
                <a:ea typeface="+mn-ea"/>
                <a:cs typeface="+mn-cs"/>
              </a:rPr>
              <a:t>Em contraste com o Artigo 18.1.a, que é restrito no âmbito de aplicação a "pessoas presentes no território da Parte", 18.1.b é omitido quanto à localização do prestador de serviços. As Partes poderiam aplicar a provisão em circunstâncias em que o prestador de serviços que oferece os seus serviços no território da Parte não estiver legal ou fisicamente presente no território.</a:t>
            </a:r>
          </a:p>
          <a:p>
            <a:endParaRPr lang="en-GB" sz="1200" b="0" i="0" u="none" strike="noStrike" kern="1200" baseline="0" dirty="0">
              <a:solidFill>
                <a:schemeClr val="tx1"/>
              </a:solidFill>
              <a:latin typeface="+mn-lt"/>
              <a:ea typeface="+mn-ea"/>
              <a:cs typeface="+mn-cs"/>
            </a:endParaRPr>
          </a:p>
          <a:p>
            <a:r>
              <a:rPr lang="pt-PT" sz="1200" b="0" i="0" u="none" strike="noStrike" baseline="0">
                <a:solidFill>
                  <a:schemeClr val="tx1"/>
                </a:solidFill>
                <a:latin typeface="+mn-lt"/>
                <a:ea typeface="+mn-ea"/>
                <a:cs typeface="+mn-cs"/>
              </a:rPr>
              <a:t>O armazenamento de informações de subscritores noutra jurisdição não impede a aplicação do Artigo 18 da Convenção de Budapeste, desde que tais dados estejam na posse ou controlo do prestador de serviços. Em relação ao Artigo 18.1.b, uma situação pode incluir um prestador de serviços que tenha a sua sede numa jurisdição, mas armazene os dados noutra jurisdição. Os dados também podem ser espelhados em várias jurisdições ou moverem-se entre jurisdições de acordo com a discrição do prestador de serviços e sem o conhecimento ou controlo do subscritor. Os regimes legais reconhecem cada vez mais, tanto na esfera da justiça criminal como na esfera da privacidade e proteção de dados, que a localização dos dados não é o fator determinante para estabelecer a jurisdição.  </a:t>
            </a:r>
          </a:p>
          <a:p>
            <a:endParaRPr lang="en-GB" sz="1200" b="0" i="0" u="none" strike="noStrike" kern="1200" baseline="0" dirty="0">
              <a:solidFill>
                <a:schemeClr val="tx1"/>
              </a:solidFill>
              <a:latin typeface="+mn-lt"/>
              <a:ea typeface="+mn-ea"/>
              <a:cs typeface="+mn-cs"/>
            </a:endParaRPr>
          </a:p>
          <a:p>
            <a:r>
              <a:rPr lang="pt-PT" sz="1200">
                <a:solidFill>
                  <a:schemeClr val="tx1"/>
                </a:solidFill>
                <a:latin typeface="+mn-lt"/>
                <a:ea typeface="+mn-ea"/>
                <a:cs typeface="+mn-cs"/>
              </a:rPr>
              <a:t>Considere a aplicabilidade do Artigo 18 através do </a:t>
            </a:r>
            <a:r>
              <a:rPr lang="pt-PT" sz="1200" i="1">
                <a:solidFill>
                  <a:schemeClr val="tx1"/>
                </a:solidFill>
                <a:latin typeface="+mn-lt"/>
                <a:ea typeface="+mn-ea"/>
                <a:cs typeface="+mn-cs"/>
              </a:rPr>
              <a:t>caso Yahoo!</a:t>
            </a:r>
            <a:r>
              <a:rPr lang="pt-PT" sz="1200">
                <a:solidFill>
                  <a:schemeClr val="tx1"/>
                </a:solidFill>
                <a:latin typeface="+mn-lt"/>
                <a:ea typeface="+mn-ea"/>
                <a:cs typeface="+mn-cs"/>
              </a:rPr>
              <a:t>:</a:t>
            </a:r>
          </a:p>
          <a:p>
            <a:r>
              <a:rPr lang="pt-PT" sz="1200">
                <a:solidFill>
                  <a:schemeClr val="tx1"/>
                </a:solidFill>
                <a:latin typeface="+mn-lt"/>
                <a:ea typeface="+mn-ea"/>
                <a:cs typeface="+mn-cs"/>
              </a:rPr>
              <a:t>No </a:t>
            </a:r>
            <a:r>
              <a:rPr lang="pt-PT" sz="1200" i="1">
                <a:solidFill>
                  <a:schemeClr val="tx1"/>
                </a:solidFill>
                <a:latin typeface="+mn-lt"/>
                <a:ea typeface="+mn-ea"/>
                <a:cs typeface="+mn-cs"/>
              </a:rPr>
              <a:t>caso Yahoo!,</a:t>
            </a:r>
            <a:r>
              <a:rPr lang="pt-PT" sz="1200">
                <a:solidFill>
                  <a:schemeClr val="tx1"/>
                </a:solidFill>
                <a:latin typeface="+mn-lt"/>
                <a:ea typeface="+mn-ea"/>
                <a:cs typeface="+mn-cs"/>
              </a:rPr>
              <a:t> a Supremo Tribunal Belga considerou que se um promotor público belga estava autorizado a solicitar uma conta Yahoo! para produzir informações do subscritor (ou seja, endereços IP associados a contas de e-mail registadas no Yahoo!), embora a Yahoo! não tinha presença física ou legal na Bélgica.</a:t>
            </a:r>
          </a:p>
          <a:p>
            <a:r>
              <a:rPr lang="pt-PT" sz="1200">
                <a:solidFill>
                  <a:schemeClr val="tx1"/>
                </a:solidFill>
                <a:latin typeface="+mn-lt"/>
                <a:ea typeface="+mn-ea"/>
                <a:cs typeface="+mn-cs"/>
              </a:rPr>
              <a:t> </a:t>
            </a:r>
          </a:p>
          <a:p>
            <a:r>
              <a:rPr lang="pt-PT" sz="1200">
                <a:solidFill>
                  <a:schemeClr val="tx1"/>
                </a:solidFill>
                <a:latin typeface="+mn-lt"/>
                <a:ea typeface="+mn-ea"/>
                <a:cs typeface="+mn-cs"/>
              </a:rPr>
              <a:t>O Tribunal Belga considerou que o dever de cooperação se estende a qualquer ISP que disponibilize serviços na Bélgica.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18,</a:t>
            </a:r>
            <a:r>
              <a:rPr lang="pt-PT" baseline="0"/>
              <a:t> </a:t>
            </a:r>
            <a:r>
              <a:rPr lang="pt-PT" u="none" baseline="0">
                <a:solidFill>
                  <a:srgbClr val="FF0000"/>
                </a:solidFill>
              </a:rPr>
              <a:t>§1 e</a:t>
            </a:r>
            <a:r>
              <a:rPr lang="pt-PT" baseline="0"/>
              <a:t> </a:t>
            </a:r>
            <a:r>
              <a:rPr lang="pt-PT" u="none" baseline="0">
                <a:solidFill>
                  <a:srgbClr val="FF0000"/>
                </a:solidFill>
              </a:rPr>
              <a:t>§2.</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41</a:t>
            </a:fld>
            <a:endParaRPr lang="en-US"/>
          </a:p>
        </p:txBody>
      </p:sp>
    </p:spTree>
    <p:extLst>
      <p:ext uri="{BB962C8B-B14F-4D97-AF65-F5344CB8AC3E}">
        <p14:creationId xmlns:p14="http://schemas.microsoft.com/office/powerpoint/2010/main" val="159774099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O terceiro ponto do Artigo 18 define o termo "informações do subscritor".</a:t>
            </a:r>
          </a:p>
          <a:p>
            <a:endParaRPr lang="en-GB" dirty="0"/>
          </a:p>
          <a:p>
            <a:r>
              <a:rPr lang="pt-PT"/>
              <a:t>O segundo ponto está relacionado com as condições e garantias, que serão estudadas na Parte </a:t>
            </a:r>
            <a:r>
              <a:rPr lang="pt-PT" baseline="0"/>
              <a:t>II da aula atual.</a:t>
            </a:r>
          </a:p>
          <a:p>
            <a:endParaRPr lang="en-GB" baseline="0" dirty="0"/>
          </a:p>
          <a:p>
            <a:r>
              <a:rPr lang="pt-PT" baseline="0"/>
              <a:t>Para mais detalhes sobre o conceito de informações de subscrição, consulte a </a:t>
            </a:r>
            <a:r>
              <a:rPr lang="pt-PT" sz="1200">
                <a:solidFill>
                  <a:schemeClr val="tx1"/>
                </a:solidFill>
                <a:latin typeface="+mn-lt"/>
                <a:ea typeface="+mn-ea"/>
                <a:cs typeface="+mn-cs"/>
              </a:rPr>
              <a:t>Nota de Orientação T-CY N.º</a:t>
            </a:r>
            <a:r>
              <a:rPr lang="pt-PT" sz="1200" baseline="0">
                <a:solidFill>
                  <a:schemeClr val="tx1"/>
                </a:solidFill>
                <a:latin typeface="+mn-lt"/>
                <a:ea typeface="+mn-ea"/>
                <a:cs typeface="+mn-cs"/>
              </a:rPr>
              <a:t> </a:t>
            </a:r>
            <a:r>
              <a:rPr lang="pt-PT" sz="1200">
                <a:solidFill>
                  <a:schemeClr val="tx1"/>
                </a:solidFill>
                <a:latin typeface="+mn-lt"/>
                <a:ea typeface="+mn-ea"/>
                <a:cs typeface="+mn-cs"/>
              </a:rPr>
              <a:t>8</a:t>
            </a:r>
            <a:r>
              <a:rPr lang="pt-PT" sz="1200" baseline="0">
                <a:solidFill>
                  <a:schemeClr val="tx1"/>
                </a:solidFill>
                <a:latin typeface="+mn-lt"/>
                <a:ea typeface="+mn-ea"/>
                <a:cs typeface="+mn-cs"/>
              </a:rPr>
              <a:t> </a:t>
            </a:r>
            <a:r>
              <a:rPr lang="pt-PT" sz="1200">
                <a:solidFill>
                  <a:schemeClr val="tx1"/>
                </a:solidFill>
                <a:latin typeface="+mn-lt"/>
                <a:ea typeface="+mn-ea"/>
                <a:cs typeface="+mn-cs"/>
              </a:rPr>
              <a:t>Obtenção </a:t>
            </a:r>
            <a:r>
              <a:rPr lang="pt-PT" sz="1200" baseline="0">
                <a:solidFill>
                  <a:schemeClr val="tx1"/>
                </a:solidFill>
                <a:latin typeface="+mn-lt"/>
                <a:ea typeface="+mn-ea"/>
                <a:cs typeface="+mn-cs"/>
              </a:rPr>
              <a:t> </a:t>
            </a:r>
            <a:r>
              <a:rPr lang="pt-PT" sz="1200">
                <a:solidFill>
                  <a:schemeClr val="tx1"/>
                </a:solidFill>
                <a:latin typeface="+mn-lt"/>
                <a:ea typeface="+mn-ea"/>
                <a:cs typeface="+mn-cs"/>
              </a:rPr>
              <a:t>de informações do subscritor</a:t>
            </a:r>
            <a:r>
              <a:rPr lang="pt-PT" sz="1200" baseline="0">
                <a:solidFill>
                  <a:schemeClr val="tx1"/>
                </a:solidFill>
                <a:latin typeface="+mn-lt"/>
                <a:ea typeface="+mn-ea"/>
                <a:cs typeface="+mn-cs"/>
              </a:rPr>
              <a:t> </a:t>
            </a:r>
            <a:r>
              <a:rPr lang="pt-PT" sz="1200">
                <a:solidFill>
                  <a:schemeClr val="tx1"/>
                </a:solidFill>
                <a:latin typeface="+mn-lt"/>
                <a:ea typeface="+mn-ea"/>
                <a:cs typeface="+mn-cs"/>
              </a:rPr>
              <a:t>para um</a:t>
            </a:r>
            <a:r>
              <a:rPr lang="pt-PT" sz="1200" baseline="0">
                <a:solidFill>
                  <a:schemeClr val="tx1"/>
                </a:solidFill>
                <a:latin typeface="+mn-lt"/>
                <a:ea typeface="+mn-ea"/>
                <a:cs typeface="+mn-cs"/>
              </a:rPr>
              <a:t> </a:t>
            </a:r>
            <a:r>
              <a:rPr lang="pt-PT" sz="1200">
                <a:solidFill>
                  <a:schemeClr val="tx1"/>
                </a:solidFill>
                <a:latin typeface="+mn-lt"/>
                <a:ea typeface="+mn-ea"/>
                <a:cs typeface="+mn-cs"/>
              </a:rPr>
              <a:t>IP </a:t>
            </a:r>
            <a:r>
              <a:rPr lang="pt-PT" sz="1200" baseline="0">
                <a:solidFill>
                  <a:schemeClr val="tx1"/>
                </a:solidFill>
                <a:latin typeface="+mn-lt"/>
                <a:ea typeface="+mn-ea"/>
                <a:cs typeface="+mn-cs"/>
              </a:rPr>
              <a:t> </a:t>
            </a:r>
            <a:r>
              <a:rPr lang="pt-PT" sz="1200">
                <a:solidFill>
                  <a:schemeClr val="tx1"/>
                </a:solidFill>
                <a:latin typeface="+mn-lt"/>
                <a:ea typeface="+mn-ea"/>
                <a:cs typeface="+mn-cs"/>
              </a:rPr>
              <a:t>endereço utilizado numa comunicação</a:t>
            </a:r>
            <a:r>
              <a:rPr lang="pt-PT" sz="1200" baseline="0">
                <a:solidFill>
                  <a:schemeClr val="tx1"/>
                </a:solidFill>
                <a:latin typeface="+mn-lt"/>
                <a:ea typeface="+mn-ea"/>
                <a:cs typeface="+mn-cs"/>
              </a:rPr>
              <a:t> </a:t>
            </a:r>
            <a:r>
              <a:rPr lang="pt-PT" sz="1200">
                <a:solidFill>
                  <a:schemeClr val="tx1"/>
                </a:solidFill>
                <a:latin typeface="+mn-lt"/>
                <a:ea typeface="+mn-ea"/>
                <a:cs typeface="+mn-cs"/>
              </a:rPr>
              <a:t>específica dentro de uma investigação criminal: https://rm.coe.int/CoERMPublicCommonSearchServices/DisplayDCTMContent?documentId=09000016802e7130.</a:t>
            </a:r>
          </a:p>
          <a:p>
            <a:endParaRPr lang="en-GB" dirty="0"/>
          </a:p>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18, </a:t>
            </a:r>
            <a:r>
              <a:rPr lang="pt-PT" u="none" baseline="0">
                <a:solidFill>
                  <a:srgbClr val="FF0000"/>
                </a:solidFill>
              </a:rPr>
              <a:t>§3.</a:t>
            </a:r>
          </a:p>
          <a:p>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42</a:t>
            </a:fld>
            <a:endParaRPr lang="en-US"/>
          </a:p>
        </p:txBody>
      </p:sp>
    </p:spTree>
    <p:extLst>
      <p:ext uri="{BB962C8B-B14F-4D97-AF65-F5344CB8AC3E}">
        <p14:creationId xmlns:p14="http://schemas.microsoft.com/office/powerpoint/2010/main" val="72677356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43</a:t>
            </a:fld>
            <a:endParaRPr lang="en-US"/>
          </a:p>
        </p:txBody>
      </p:sp>
    </p:spTree>
    <p:extLst>
      <p:ext uri="{BB962C8B-B14F-4D97-AF65-F5344CB8AC3E}">
        <p14:creationId xmlns:p14="http://schemas.microsoft.com/office/powerpoint/2010/main" val="375942954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 Convenção de</a:t>
            </a:r>
            <a:r>
              <a:rPr lang="pt-PT" baseline="0"/>
              <a:t> Budapeste utiliza o termo “autoridades competentes” para fornecer um certo nível de flexibilidade às partes para capacitar as autoridades competentes, dependendo dos seus sistemas legais.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44</a:t>
            </a:fld>
            <a:endParaRPr lang="en-US"/>
          </a:p>
        </p:txBody>
      </p:sp>
    </p:spTree>
    <p:extLst>
      <p:ext uri="{BB962C8B-B14F-4D97-AF65-F5344CB8AC3E}">
        <p14:creationId xmlns:p14="http://schemas.microsoft.com/office/powerpoint/2010/main" val="174074034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45</a:t>
            </a:fld>
            <a:endParaRPr lang="en-US"/>
          </a:p>
        </p:txBody>
      </p:sp>
    </p:spTree>
    <p:extLst>
      <p:ext uri="{BB962C8B-B14F-4D97-AF65-F5344CB8AC3E}">
        <p14:creationId xmlns:p14="http://schemas.microsoft.com/office/powerpoint/2010/main" val="108540476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Artigo </a:t>
            </a:r>
            <a:r>
              <a:rPr lang="pt-PT" baseline="0"/>
              <a:t>18.1.a aplica-se a pessoas no território da Parte. Assim, embora não exija os dados informáticos que são objeto de uma ordem de produção estejam localizados no território, a pessoa a quem a ordem é feita precisa de estar fisicamente presente no território. O termo pessoa é amplo e inclui tanto pessoas singulares como pessoas coletivas, incluindo prestadores de serviços.</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46</a:t>
            </a:fld>
            <a:endParaRPr lang="en-US"/>
          </a:p>
        </p:txBody>
      </p:sp>
    </p:spTree>
    <p:extLst>
      <p:ext uri="{BB962C8B-B14F-4D97-AF65-F5344CB8AC3E}">
        <p14:creationId xmlns:p14="http://schemas.microsoft.com/office/powerpoint/2010/main" val="18177668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47</a:t>
            </a:fld>
            <a:endParaRPr lang="en-US"/>
          </a:p>
        </p:txBody>
      </p:sp>
    </p:spTree>
    <p:extLst>
      <p:ext uri="{BB962C8B-B14F-4D97-AF65-F5344CB8AC3E}">
        <p14:creationId xmlns:p14="http://schemas.microsoft.com/office/powerpoint/2010/main" val="207038829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baseline="0"/>
              <a:t>É necessário que a autoridade competente que ordena a produção de dados informáticos possa fazer o mesmo em relação a apenas dados especificados e, geralmente, não solicita indiscriminadamente grandes volumes de dados. Assim, uma ordem de produção para uma pessoa para produzir todos os dados armazenados no seu sistema de computador não seria permitida nos termos do Artigo 18.</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48</a:t>
            </a:fld>
            <a:endParaRPr lang="en-US"/>
          </a:p>
        </p:txBody>
      </p:sp>
    </p:spTree>
    <p:extLst>
      <p:ext uri="{BB962C8B-B14F-4D97-AF65-F5344CB8AC3E}">
        <p14:creationId xmlns:p14="http://schemas.microsoft.com/office/powerpoint/2010/main" val="2635034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49</a:t>
            </a:fld>
            <a:endParaRPr lang="en-US"/>
          </a:p>
        </p:txBody>
      </p:sp>
    </p:spTree>
    <p:extLst>
      <p:ext uri="{BB962C8B-B14F-4D97-AF65-F5344CB8AC3E}">
        <p14:creationId xmlns:p14="http://schemas.microsoft.com/office/powerpoint/2010/main" val="392709161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a:t>
            </a:r>
            <a:r>
              <a:rPr lang="pt-PT" baseline="0"/>
              <a:t>autoridade competente apenas pode ordenar a uma pessoa que produza os dados do computador armazenados, quando esses dados informáticos especificados estiverem na posse ou no controlo dessa pessoa. Este slide distingue entre posse (ou seja, posse física) e controlo (ou seja, controlo livre sobre os dados, mesmo que não estejam na sua posse física).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50</a:t>
            </a:fld>
            <a:endParaRPr lang="en-US"/>
          </a:p>
        </p:txBody>
      </p:sp>
    </p:spTree>
    <p:extLst>
      <p:ext uri="{BB962C8B-B14F-4D97-AF65-F5344CB8AC3E}">
        <p14:creationId xmlns:p14="http://schemas.microsoft.com/office/powerpoint/2010/main" val="1235574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Parte </a:t>
            </a:r>
            <a:r>
              <a:rPr lang="pt-PT" baseline="0"/>
              <a:t>Um irá apresentar as disposições processuais da Convenção de Budapeste. </a:t>
            </a:r>
            <a:r>
              <a:rPr lang="pt-PT" sz="1200">
                <a:solidFill>
                  <a:schemeClr val="tx1"/>
                </a:solidFill>
                <a:latin typeface="+mn-lt"/>
                <a:ea typeface="+mn-ea"/>
                <a:cs typeface="+mn-cs"/>
              </a:rPr>
              <a:t>Um dos aspetos mais importantes da Convenção, que deve ser fortemente sublinhado, é a sua dimensão processual</a:t>
            </a:r>
          </a:p>
          <a:p>
            <a:endParaRPr lang="en-GB" baseline="0" dirty="0"/>
          </a:p>
          <a:p>
            <a:r>
              <a:rPr lang="pt-PT" baseline="0"/>
              <a:t>O artigo 15, relativo às condições e garantias, que pertence à Secção sobre direito processual, não será apresentado nesta parte, mas será assunto da Parte Dois.</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a:t>
            </a:fld>
            <a:endParaRPr lang="en-US"/>
          </a:p>
        </p:txBody>
      </p:sp>
    </p:spTree>
    <p:extLst>
      <p:ext uri="{BB962C8B-B14F-4D97-AF65-F5344CB8AC3E}">
        <p14:creationId xmlns:p14="http://schemas.microsoft.com/office/powerpoint/2010/main" val="2427813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51</a:t>
            </a:fld>
            <a:endParaRPr lang="en-US"/>
          </a:p>
        </p:txBody>
      </p:sp>
    </p:spTree>
    <p:extLst>
      <p:ext uri="{BB962C8B-B14F-4D97-AF65-F5344CB8AC3E}">
        <p14:creationId xmlns:p14="http://schemas.microsoft.com/office/powerpoint/2010/main" val="2609384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As ordens de</a:t>
            </a:r>
            <a:r>
              <a:rPr lang="pt-PT" baseline="0"/>
              <a:t> produção só podem ser feitas com relação aos dados existentes que estão num sistema de computador ou num meio de armazenamento de dados informáticos. Não pode ser utilizado para ordenar uma pessoa a reter dados; ou produzir dados que virão a existir numa data futura.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52</a:t>
            </a:fld>
            <a:endParaRPr lang="en-US"/>
          </a:p>
        </p:txBody>
      </p:sp>
    </p:spTree>
    <p:extLst>
      <p:ext uri="{BB962C8B-B14F-4D97-AF65-F5344CB8AC3E}">
        <p14:creationId xmlns:p14="http://schemas.microsoft.com/office/powerpoint/2010/main" val="353521018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53</a:t>
            </a:fld>
            <a:endParaRPr lang="en-US"/>
          </a:p>
        </p:txBody>
      </p:sp>
    </p:spTree>
    <p:extLst>
      <p:ext uri="{BB962C8B-B14F-4D97-AF65-F5344CB8AC3E}">
        <p14:creationId xmlns:p14="http://schemas.microsoft.com/office/powerpoint/2010/main" val="23982256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a:t>
            </a:r>
            <a:r>
              <a:rPr lang="pt-PT" baseline="0"/>
              <a:t> fornece uma explicação da definição de prestador de serviços no Artigo 1 da Convenção de Budapeste.</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54</a:t>
            </a:fld>
            <a:endParaRPr lang="en-US"/>
          </a:p>
        </p:txBody>
      </p:sp>
    </p:spTree>
    <p:extLst>
      <p:ext uri="{BB962C8B-B14F-4D97-AF65-F5344CB8AC3E}">
        <p14:creationId xmlns:p14="http://schemas.microsoft.com/office/powerpoint/2010/main" val="81532546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55</a:t>
            </a:fld>
            <a:endParaRPr lang="en-US"/>
          </a:p>
        </p:txBody>
      </p:sp>
    </p:spTree>
    <p:extLst>
      <p:ext uri="{BB962C8B-B14F-4D97-AF65-F5344CB8AC3E}">
        <p14:creationId xmlns:p14="http://schemas.microsoft.com/office/powerpoint/2010/main" val="5770580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O Artigo 18.1.b </a:t>
            </a:r>
            <a:r>
              <a:rPr lang="pt-PT" baseline="0"/>
              <a:t>tem um âmbito mais limitado em relação ao Artigo 18.1.a, no sentido de que se aplica apenas aos prestadores de serviços; e, portanto, não se aplica a pessoas singulares ou coletivas que não se enquadram na definição de prestadores de serviços.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pt-PT" sz="1200" baseline="0">
                <a:solidFill>
                  <a:schemeClr val="tx1"/>
                </a:solidFill>
                <a:latin typeface="+mn-lt"/>
                <a:ea typeface="+mn-ea"/>
                <a:cs typeface="+mn-cs"/>
              </a:rPr>
              <a:t>No entanto, não é limitado em termos de localização física do prestador de serviços e aplica-se enquanto o prestador de serviços estiver a oferecer serviços no território da Parte.</a:t>
            </a:r>
          </a:p>
          <a:p>
            <a:endParaRPr lang="en-US" dirty="0"/>
          </a:p>
          <a:p>
            <a:r>
              <a:rPr lang="pt-PT"/>
              <a:t>O </a:t>
            </a:r>
            <a:r>
              <a:rPr lang="pt-PT" baseline="0"/>
              <a:t>slide enumera alguns dos fatores determinantes a serem levados em conta ao avaliar se um prestador de serviços está a oferecer serviços num determinado território.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56</a:t>
            </a:fld>
            <a:endParaRPr lang="en-US"/>
          </a:p>
        </p:txBody>
      </p:sp>
    </p:spTree>
    <p:extLst>
      <p:ext uri="{BB962C8B-B14F-4D97-AF65-F5344CB8AC3E}">
        <p14:creationId xmlns:p14="http://schemas.microsoft.com/office/powerpoint/2010/main" val="74784797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dirty="0"/>
              <a:t>Este slide exibe</a:t>
            </a:r>
            <a:r>
              <a:rPr lang="pt-PT" baseline="0" dirty="0"/>
              <a:t> um elemento do Artigo 18, </a:t>
            </a:r>
            <a:r>
              <a:rPr lang="pt-PT" u="none" baseline="0" dirty="0">
                <a:solidFill>
                  <a:srgbClr val="FF0000"/>
                </a:solidFill>
              </a:rPr>
              <a:t>§1. A explicação deste elemento é fornecida nos próximos dois slides.</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57</a:t>
            </a:fld>
            <a:endParaRPr lang="en-US"/>
          </a:p>
        </p:txBody>
      </p:sp>
    </p:spTree>
    <p:extLst>
      <p:ext uri="{BB962C8B-B14F-4D97-AF65-F5344CB8AC3E}">
        <p14:creationId xmlns:p14="http://schemas.microsoft.com/office/powerpoint/2010/main" val="378018626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a:t>
            </a:r>
            <a:r>
              <a:rPr lang="pt-PT" baseline="0"/>
              <a:t> fornece uma explicação da definição de informação do subscritor no Artigo 18 da Convenção de Budapeste. É importante observar que as informações do subscritor podem não estar necessariamente na forma de dados informáticos; e, portanto, inclui registos físicos mantidos pelos prestadores de serviços em relação aos seus subscritores.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58</a:t>
            </a:fld>
            <a:endParaRPr lang="en-US"/>
          </a:p>
        </p:txBody>
      </p:sp>
    </p:spTree>
    <p:extLst>
      <p:ext uri="{BB962C8B-B14F-4D97-AF65-F5344CB8AC3E}">
        <p14:creationId xmlns:p14="http://schemas.microsoft.com/office/powerpoint/2010/main" val="257639988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a:t>
            </a:r>
            <a:r>
              <a:rPr lang="pt-PT" baseline="0"/>
              <a:t> fornece uma explicação da definição de informação do subscritor no Artigo 18 da Convenção de Budapeste. Enumera vários chefes de informações que se enquadram na categoria de informações do subscritor.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59</a:t>
            </a:fld>
            <a:endParaRPr lang="en-US"/>
          </a:p>
        </p:txBody>
      </p:sp>
    </p:spTree>
    <p:extLst>
      <p:ext uri="{BB962C8B-B14F-4D97-AF65-F5344CB8AC3E}">
        <p14:creationId xmlns:p14="http://schemas.microsoft.com/office/powerpoint/2010/main" val="165915947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60</a:t>
            </a:fld>
            <a:endParaRPr lang="en-US"/>
          </a:p>
        </p:txBody>
      </p:sp>
    </p:spTree>
    <p:extLst>
      <p:ext uri="{BB962C8B-B14F-4D97-AF65-F5344CB8AC3E}">
        <p14:creationId xmlns:p14="http://schemas.microsoft.com/office/powerpoint/2010/main" val="2318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Slide Image Placeholder 1"/>
          <p:cNvSpPr>
            <a:spLocks noGrp="1" noRot="1" noChangeAspect="1"/>
          </p:cNvSpPr>
          <p:nvPr>
            <p:ph type="sldImg"/>
          </p:nvPr>
        </p:nvSpPr>
        <p:spPr bwMode="auto">
          <a:noFill/>
          <a:ln>
            <a:solidFill>
              <a:srgbClr val="000000"/>
            </a:solidFill>
            <a:miter lim="800000"/>
            <a:headEnd/>
            <a:tailEnd/>
          </a:ln>
        </p:spPr>
      </p:sp>
      <p:sp>
        <p:nvSpPr>
          <p:cNvPr id="1208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pt-PT"/>
              <a:t>De acordo com o Artigo 14, a Convenção será aplicável - obviamente -, quando o crime sob investigação for uma das ofensas enumeradas na Convenção. </a:t>
            </a:r>
          </a:p>
          <a:p>
            <a:pPr eaLnBrk="1" hangingPunct="1">
              <a:spcBef>
                <a:spcPct val="0"/>
              </a:spcBef>
            </a:pPr>
            <a:endParaRPr lang="en-GB" dirty="0"/>
          </a:p>
          <a:p>
            <a:pPr eaLnBrk="1" hangingPunct="1">
              <a:spcBef>
                <a:spcPct val="0"/>
              </a:spcBef>
            </a:pPr>
            <a:r>
              <a:rPr lang="pt-PT"/>
              <a:t>No entanto, também inclui duas extensões extremamente abrangentes: </a:t>
            </a:r>
          </a:p>
          <a:p>
            <a:pPr marL="171450" indent="-171450" eaLnBrk="1" hangingPunct="1">
              <a:spcBef>
                <a:spcPct val="0"/>
              </a:spcBef>
              <a:buFontTx/>
              <a:buChar char="-"/>
            </a:pPr>
            <a:r>
              <a:rPr lang="pt-PT"/>
              <a:t>Em primeiro, as regras processuais podem ser utilizadas na investigação de qualquer crime, se foi cometido por meio de um sistema de computador; </a:t>
            </a:r>
          </a:p>
          <a:p>
            <a:pPr marL="171450" indent="-171450" eaLnBrk="1" hangingPunct="1">
              <a:spcBef>
                <a:spcPct val="0"/>
              </a:spcBef>
              <a:buFontTx/>
              <a:buChar char="-"/>
            </a:pPr>
            <a:r>
              <a:rPr lang="pt-PT"/>
              <a:t>Em seguido, as regras também podem ser aplicáveis ​​à recolha de provas em qualquer investigação se as provas, no caso, estiverem armazenadas em qualquer tipo de registo digital: isto significa que todo o crime potencialmente se enquadra nas regras processuais da convenção sobre cibercrime.</a:t>
            </a:r>
          </a:p>
          <a:p>
            <a:pPr eaLnBrk="1" hangingPunct="1">
              <a:spcBef>
                <a:spcPct val="0"/>
              </a:spcBef>
            </a:pPr>
            <a:endParaRPr lang="en-GB" dirty="0"/>
          </a:p>
        </p:txBody>
      </p:sp>
      <p:sp>
        <p:nvSpPr>
          <p:cNvPr id="1208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7CE54F-BF29-479B-9793-7E3E7FF99A93}"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28383397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Isto limita o</a:t>
            </a:r>
            <a:r>
              <a:rPr lang="pt-PT" baseline="0"/>
              <a:t> âmbito das informações do subscritor que podem ser objeto de uma ordem de produção para essas informações do subscritor relacionadas aos serviços oferecidos por um prestador de serviços no território.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61</a:t>
            </a:fld>
            <a:endParaRPr lang="en-US"/>
          </a:p>
        </p:txBody>
      </p:sp>
    </p:spTree>
    <p:extLst>
      <p:ext uri="{BB962C8B-B14F-4D97-AF65-F5344CB8AC3E}">
        <p14:creationId xmlns:p14="http://schemas.microsoft.com/office/powerpoint/2010/main" val="412780740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18, </a:t>
            </a:r>
            <a:r>
              <a:rPr lang="pt-PT" u="none" baseline="0">
                <a:solidFill>
                  <a:srgbClr val="FF0000"/>
                </a:solidFill>
              </a:rPr>
              <a:t>§1. A explicação deste elemento é fornecida no próximo slide.</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62</a:t>
            </a:fld>
            <a:endParaRPr lang="en-US"/>
          </a:p>
        </p:txBody>
      </p:sp>
    </p:spTree>
    <p:extLst>
      <p:ext uri="{BB962C8B-B14F-4D97-AF65-F5344CB8AC3E}">
        <p14:creationId xmlns:p14="http://schemas.microsoft.com/office/powerpoint/2010/main" val="3569521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a:t>
            </a:r>
            <a:r>
              <a:rPr lang="pt-PT" baseline="0"/>
              <a:t>autoridade competente apenas pode ordenar a um prestador de serviços que produza a informação do subscritor, quando essa informação do subscritor especificado estiver na posse ou no controlo desse prestador de serviços. Este slide distingue entre posse (ou seja, posse física) e controlo (ou seja, controlo livre sobre as informações, mesmo que não estejam na sua posse física).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63</a:t>
            </a:fld>
            <a:endParaRPr lang="en-US"/>
          </a:p>
        </p:txBody>
      </p:sp>
    </p:spTree>
    <p:extLst>
      <p:ext uri="{BB962C8B-B14F-4D97-AF65-F5344CB8AC3E}">
        <p14:creationId xmlns:p14="http://schemas.microsoft.com/office/powerpoint/2010/main" val="1722053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Este slide </a:t>
            </a:r>
            <a:r>
              <a:rPr lang="pt-PT" baseline="0"/>
              <a:t> resume as diferenças na aplicação territorial e extraterritorial do Artigo 18.1.a. e Artigo 18.1.b da Convenção de Budapeste.</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64</a:t>
            </a:fld>
            <a:endParaRPr lang="en-US"/>
          </a:p>
        </p:txBody>
      </p:sp>
    </p:spTree>
    <p:extLst>
      <p:ext uri="{BB962C8B-B14F-4D97-AF65-F5344CB8AC3E}">
        <p14:creationId xmlns:p14="http://schemas.microsoft.com/office/powerpoint/2010/main" val="22509332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a:t>
            </a:r>
            <a:r>
              <a:rPr lang="pt-PT" baseline="0"/>
              <a:t> resume as diferenças no Artigo 18.1.a. e Artigo 18.1.b da Convenção de Budapeste. O círculo interno representa o Artigo 18.1a. enquanto o círculo externo representa o Artigo 18.1.b.</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65</a:t>
            </a:fld>
            <a:endParaRPr lang="en-US"/>
          </a:p>
        </p:txBody>
      </p:sp>
    </p:spTree>
    <p:extLst>
      <p:ext uri="{BB962C8B-B14F-4D97-AF65-F5344CB8AC3E}">
        <p14:creationId xmlns:p14="http://schemas.microsoft.com/office/powerpoint/2010/main" val="21587632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pt-PT"/>
              <a:t>A busca e apreensão são descritos pelo Artigo 19 da Convenção de Budapeste. </a:t>
            </a:r>
          </a:p>
          <a:p>
            <a:pPr eaLnBrk="1" hangingPunct="1">
              <a:spcBef>
                <a:spcPct val="0"/>
              </a:spcBef>
            </a:pPr>
            <a:endParaRPr lang="en-GB" dirty="0"/>
          </a:p>
          <a:p>
            <a:pPr eaLnBrk="1" hangingPunct="1">
              <a:spcBef>
                <a:spcPct val="0"/>
              </a:spcBef>
            </a:pPr>
            <a:r>
              <a:rPr lang="pt-PT"/>
              <a:t>A maioria das regras processuais nacionais inclui regulamentos gerais para pesquisa e avaliação, mas nem todos eles têm regras específicas que regem a busca e apreensão de computadores. Muitas jurisdições podem viver bem apenas com buscas e apreensões tradicionais. No entanto, o mundo real ensina que as investigações digitais enfrentam desafios anteriormente desconhecidos, causados, por exemplo, pela interconectividade dos sistemas informáticos.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pt-PT"/>
              <a:t>Enfatizando este tipo de novas questões, a Convenção de Budapeste criou regras específicas para lidar com buscas e apreensões no mundo digital. Como resultado, organiza a possibilidade de pesquisar num sistema informático, num meio de armazenamento e num sistema informático disponível </a:t>
            </a:r>
            <a:r>
              <a:rPr lang="pt-PT" baseline="0"/>
              <a:t>desde do início. Esta última possibilidade permite que a autoridade</a:t>
            </a:r>
            <a:r>
              <a:rPr lang="pt-PT"/>
              <a:t> estenda de forma “acelerada" a busca a outro sistema quando, </a:t>
            </a:r>
            <a:r>
              <a:rPr lang="pt-PT" sz="3000">
                <a:solidFill>
                  <a:schemeClr val="tx1"/>
                </a:solidFill>
                <a:latin typeface="+mn-lt"/>
                <a:ea typeface="+mn-ea"/>
                <a:cs typeface="+mn-cs"/>
              </a:rPr>
              <a:t>durante uma busca legal num sistema informático específico ou parte dele, esta autoridade </a:t>
            </a:r>
            <a:r>
              <a:rPr lang="pt-PT" sz="3200"/>
              <a:t>forma uma crença razoável de que os dados investigados são armazenados noutro sistema de computador no seu território.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pt-PT"/>
              <a:t>Quanto aos poderes de investigação, o Artigo 19 exige que os investigadores tenham poderes para “apreender ou assegurar de forma semelhante" os dados informáticos acedidos, e para </a:t>
            </a:r>
            <a:r>
              <a:rPr lang="pt-PT" sz="1200"/>
              <a:t>ordenar qualquer pessoa que tenha conhecimento sobre o funcionamento do sistema informático ou medidas aplicadas para proteger os dados nele fornecidos, conforme razoável, as informações necessárias, para permitir a busca </a:t>
            </a:r>
            <a:r>
              <a:rPr lang="pt-PT" sz="1200" baseline="0"/>
              <a:t>e</a:t>
            </a:r>
            <a:r>
              <a:rPr lang="pt-PT" sz="1200"/>
              <a:t> apreensão.</a:t>
            </a:r>
          </a:p>
          <a:p>
            <a:pPr eaLnBrk="1" hangingPunct="1">
              <a:spcBef>
                <a:spcPct val="0"/>
              </a:spcBef>
            </a:pPr>
            <a:endParaRPr lang="en-GB" dirty="0"/>
          </a:p>
          <a:p>
            <a:pPr eaLnBrk="1" hangingPunct="1">
              <a:spcBef>
                <a:spcPct val="0"/>
              </a:spcBef>
            </a:pPr>
            <a:r>
              <a:rPr lang="pt-PT"/>
              <a:t>Dadas as várias possibilidades e formas mais eficientes que estão disponíveis para apreender dados informáticos, a Convenção de Budapeste fornece uma lista de ações básicas que os investigadores devem ter poderes para realizar… (próximo slide)</a:t>
            </a:r>
          </a:p>
          <a:p>
            <a:pPr eaLnBrk="1" hangingPunct="1">
              <a:spcBef>
                <a:spcPct val="0"/>
              </a:spcBef>
            </a:pPr>
            <a:endParaRPr lang="en-GB" dirty="0"/>
          </a:p>
          <a:p>
            <a:pPr eaLnBrk="1" hangingPunct="1">
              <a:spcBef>
                <a:spcPct val="0"/>
              </a:spcBef>
            </a:pPr>
            <a:endParaRPr lang="en-GB" dirty="0"/>
          </a:p>
          <a:p>
            <a:pPr eaLnBrk="1" hangingPunct="1">
              <a:spcBef>
                <a:spcPct val="0"/>
              </a:spcBef>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66</a:t>
            </a:fld>
            <a:endParaRPr lang="en-US">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pt-PT"/>
              <a:t>Ações básicas que os investigadores devem ter o poder por lei de realizar durante o processo de apreensão legal de dados informáticos, de </a:t>
            </a:r>
            <a:r>
              <a:rPr lang="pt-PT" baseline="0"/>
              <a:t>acordo com a Convenção de Budapeste, são as seguintes:</a:t>
            </a:r>
          </a:p>
          <a:p>
            <a:pPr eaLnBrk="1" hangingPunct="1">
              <a:spcBef>
                <a:spcPct val="0"/>
              </a:spcBef>
            </a:pPr>
            <a:endParaRPr lang="en-GB" dirty="0"/>
          </a:p>
          <a:p>
            <a:pPr eaLnBrk="1" hangingPunct="1">
              <a:spcBef>
                <a:spcPct val="0"/>
              </a:spcBef>
            </a:pPr>
            <a:r>
              <a:rPr lang="pt-PT"/>
              <a:t>a) apreender fisicamente um sistema informático,</a:t>
            </a:r>
          </a:p>
          <a:p>
            <a:pPr eaLnBrk="1" hangingPunct="1">
              <a:spcBef>
                <a:spcPct val="0"/>
              </a:spcBef>
            </a:pPr>
            <a:endParaRPr lang="en-US" dirty="0"/>
          </a:p>
          <a:p>
            <a:pPr eaLnBrk="1" hangingPunct="1">
              <a:spcBef>
                <a:spcPct val="0"/>
              </a:spcBef>
            </a:pPr>
            <a:r>
              <a:rPr lang="pt-PT"/>
              <a:t>b) realizar e manter uma cópia desses dados informáticos (o que é importante caso os dados sejam armazenados num servidor principal, onde a remoção física é impossível, e também quando a segurança física interfere significativamente nos direitos de outras pessoas que têm direitos de acesso a essa máquina - por exemplo, o servidor de uma grande empresa)</a:t>
            </a:r>
          </a:p>
          <a:p>
            <a:pPr eaLnBrk="1" hangingPunct="1">
              <a:spcBef>
                <a:spcPct val="0"/>
              </a:spcBef>
            </a:pPr>
            <a:endParaRPr lang="en-US" dirty="0"/>
          </a:p>
          <a:p>
            <a:pPr eaLnBrk="1" hangingPunct="1">
              <a:spcBef>
                <a:spcPct val="0"/>
              </a:spcBef>
            </a:pPr>
            <a:r>
              <a:rPr lang="pt-PT"/>
              <a:t>c) manter a integridade dos dados informáticos armazenados relevantes e, por fim, para </a:t>
            </a:r>
          </a:p>
          <a:p>
            <a:pPr eaLnBrk="1" hangingPunct="1">
              <a:spcBef>
                <a:spcPct val="0"/>
              </a:spcBef>
            </a:pPr>
            <a:endParaRPr lang="en-US" dirty="0"/>
          </a:p>
          <a:p>
            <a:pPr eaLnBrk="1" hangingPunct="1">
              <a:spcBef>
                <a:spcPct val="0"/>
              </a:spcBef>
            </a:pPr>
            <a:r>
              <a:rPr lang="pt-PT"/>
              <a:t>d) considerar inacessível ou remover esses dados de computador no sistema informático acedido.</a:t>
            </a:r>
          </a:p>
          <a:p>
            <a:pPr eaLnBrk="1" hangingPunct="1">
              <a:spcBef>
                <a:spcPct val="0"/>
              </a:spcBef>
            </a:pPr>
            <a:endParaRPr lang="en-US" dirty="0"/>
          </a:p>
          <a:p>
            <a:pPr eaLnBrk="1" hangingPunct="1">
              <a:spcBef>
                <a:spcPct val="0"/>
              </a:spcBef>
            </a:pPr>
            <a:r>
              <a:rPr lang="pt-PT"/>
              <a:t>Esta última provisão é relevante, por exemplo, quando a apreensão física é impossível, mas danos reais podem ocorrer</a:t>
            </a:r>
            <a:r>
              <a:rPr lang="pt-PT" baseline="0"/>
              <a:t> </a:t>
            </a:r>
            <a:r>
              <a:rPr lang="pt-PT"/>
              <a:t>se um terceiro tiver acesso aos dados.  </a:t>
            </a:r>
          </a:p>
          <a:p>
            <a:pPr eaLnBrk="1" hangingPunct="1">
              <a:spcBef>
                <a:spcPct val="0"/>
              </a:spcBef>
            </a:pPr>
            <a:r>
              <a:rPr lang="pt-PT"/>
              <a:t>Com exceção da simples apreensão de dados no seu registo próprio e original, todas estas possibilidades processuais são medidas específicas no ambiente digital.</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67</a:t>
            </a:fld>
            <a:endParaRPr lang="en-US">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19,</a:t>
            </a:r>
            <a:r>
              <a:rPr lang="pt-PT" baseline="0"/>
              <a:t> </a:t>
            </a:r>
            <a:r>
              <a:rPr lang="pt-PT" u="none" baseline="0">
                <a:solidFill>
                  <a:srgbClr val="FF0000"/>
                </a:solidFill>
              </a:rPr>
              <a:t>§1.</a:t>
            </a:r>
          </a:p>
          <a:p>
            <a:pPr marL="0" marR="0" indent="0" algn="l" defTabSz="457200" rtl="0" eaLnBrk="0" fontAlgn="base" latinLnBrk="0" hangingPunct="0">
              <a:lnSpc>
                <a:spcPct val="100000"/>
              </a:lnSpc>
              <a:spcBef>
                <a:spcPct val="30000"/>
              </a:spcBef>
              <a:spcAft>
                <a:spcPct val="0"/>
              </a:spcAft>
              <a:buClrTx/>
              <a:buSzTx/>
              <a:buFontTx/>
              <a:buNone/>
              <a:tabLst/>
              <a:defRPr/>
            </a:pPr>
            <a:endParaRPr lang="en-GB"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68</a:t>
            </a:fld>
            <a:endParaRPr lang="en-US"/>
          </a:p>
        </p:txBody>
      </p:sp>
    </p:spTree>
    <p:extLst>
      <p:ext uri="{BB962C8B-B14F-4D97-AF65-F5344CB8AC3E}">
        <p14:creationId xmlns:p14="http://schemas.microsoft.com/office/powerpoint/2010/main" val="192847212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19,</a:t>
            </a:r>
            <a:r>
              <a:rPr lang="pt-PT" baseline="0"/>
              <a:t> </a:t>
            </a:r>
            <a:r>
              <a:rPr lang="pt-PT" u="none" baseline="0">
                <a:solidFill>
                  <a:srgbClr val="FF0000"/>
                </a:solidFill>
              </a:rPr>
              <a:t>§2.</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69</a:t>
            </a:fld>
            <a:endParaRPr lang="en-US"/>
          </a:p>
        </p:txBody>
      </p:sp>
    </p:spTree>
    <p:extLst>
      <p:ext uri="{BB962C8B-B14F-4D97-AF65-F5344CB8AC3E}">
        <p14:creationId xmlns:p14="http://schemas.microsoft.com/office/powerpoint/2010/main" val="11980523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19, </a:t>
            </a:r>
            <a:r>
              <a:rPr lang="pt-PT" u="none" baseline="0">
                <a:solidFill>
                  <a:srgbClr val="FF0000"/>
                </a:solidFill>
              </a:rPr>
              <a:t>§3.</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70</a:t>
            </a:fld>
            <a:endParaRPr lang="en-US"/>
          </a:p>
        </p:txBody>
      </p:sp>
    </p:spTree>
    <p:extLst>
      <p:ext uri="{BB962C8B-B14F-4D97-AF65-F5344CB8AC3E}">
        <p14:creationId xmlns:p14="http://schemas.microsoft.com/office/powerpoint/2010/main" val="28699282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baseline="0"/>
              <a:t>Muitos dos poderes processuais previstos pela Convenção de Budapeste permitem a cooperação ou mandato de cooperação dos prestadores de serviços com as autoridades policiais. Este slide fornece a definição do termo Prestador de Serviços no Artigo 1 da Convenção de Budapeste. O formador deve enfatizar a importância do conceito de prestador de serviços, incluindo a referência às várias provisões na legislação nacional que fornecem poderes processuais a serem exercitados em relação aos prestadores de serviços (por exemplo, a interceção de dados de conteúdo, ordens de produção). A explicação da definição é fornecida no próximo slide.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7</a:t>
            </a:fld>
            <a:endParaRPr lang="en-US"/>
          </a:p>
        </p:txBody>
      </p:sp>
    </p:spTree>
    <p:extLst>
      <p:ext uri="{BB962C8B-B14F-4D97-AF65-F5344CB8AC3E}">
        <p14:creationId xmlns:p14="http://schemas.microsoft.com/office/powerpoint/2010/main" val="135424115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19, </a:t>
            </a:r>
            <a:r>
              <a:rPr lang="pt-PT" u="none" baseline="0">
                <a:solidFill>
                  <a:srgbClr val="FF0000"/>
                </a:solidFill>
              </a:rPr>
              <a:t>§4.</a:t>
            </a: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71</a:t>
            </a:fld>
            <a:endParaRPr lang="en-US"/>
          </a:p>
        </p:txBody>
      </p:sp>
    </p:spTree>
    <p:extLst>
      <p:ext uri="{BB962C8B-B14F-4D97-AF65-F5344CB8AC3E}">
        <p14:creationId xmlns:p14="http://schemas.microsoft.com/office/powerpoint/2010/main" val="63542751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72</a:t>
            </a:fld>
            <a:endParaRPr lang="en-US"/>
          </a:p>
        </p:txBody>
      </p:sp>
    </p:spTree>
    <p:extLst>
      <p:ext uri="{BB962C8B-B14F-4D97-AF65-F5344CB8AC3E}">
        <p14:creationId xmlns:p14="http://schemas.microsoft.com/office/powerpoint/2010/main" val="243161010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Convenção de</a:t>
            </a:r>
            <a:r>
              <a:rPr lang="pt-PT" baseline="0"/>
              <a:t> Budapeste utiliza o termo “autoridades competentes” para fornecer um certo nível de flexibilidade às partes para capacitar as autoridades competentes, dependendo dos seus sistemas legais.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73</a:t>
            </a:fld>
            <a:endParaRPr lang="en-US"/>
          </a:p>
        </p:txBody>
      </p:sp>
    </p:spTree>
    <p:extLst>
      <p:ext uri="{BB962C8B-B14F-4D97-AF65-F5344CB8AC3E}">
        <p14:creationId xmlns:p14="http://schemas.microsoft.com/office/powerpoint/2010/main" val="48907313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74</a:t>
            </a:fld>
            <a:endParaRPr lang="en-US"/>
          </a:p>
        </p:txBody>
      </p:sp>
    </p:spTree>
    <p:extLst>
      <p:ext uri="{BB962C8B-B14F-4D97-AF65-F5344CB8AC3E}">
        <p14:creationId xmlns:p14="http://schemas.microsoft.com/office/powerpoint/2010/main" val="414070903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 Convenção de Budapeste utiliza </a:t>
            </a:r>
            <a:r>
              <a:rPr lang="pt-PT" baseline="0"/>
              <a:t>linguagem tradicional e mais específica para sistemas informáticos, de modo a que a sua linguagem possa ser neutra em termos de tecnologia e apropriada para todos os sistemas legais.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75</a:t>
            </a:fld>
            <a:endParaRPr lang="en-US"/>
          </a:p>
        </p:txBody>
      </p:sp>
    </p:spTree>
    <p:extLst>
      <p:ext uri="{BB962C8B-B14F-4D97-AF65-F5344CB8AC3E}">
        <p14:creationId xmlns:p14="http://schemas.microsoft.com/office/powerpoint/2010/main" val="312206050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§1.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76</a:t>
            </a:fld>
            <a:endParaRPr lang="en-US"/>
          </a:p>
        </p:txBody>
      </p:sp>
    </p:spTree>
    <p:extLst>
      <p:ext uri="{BB962C8B-B14F-4D97-AF65-F5344CB8AC3E}">
        <p14:creationId xmlns:p14="http://schemas.microsoft.com/office/powerpoint/2010/main" val="177641037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O poder de pesquisa e acesso semelhante, </a:t>
            </a:r>
            <a:r>
              <a:rPr lang="pt-PT" baseline="0"/>
              <a:t>de acordo com o Artigo 19 da Convenção de Budapeste, estende-se a sistemas informáticos, partes de sistemas informáticos e meios de armazenamento de dados de computadores. Este slide explica o âmbito do Artigo.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77</a:t>
            </a:fld>
            <a:endParaRPr lang="en-US"/>
          </a:p>
        </p:txBody>
      </p:sp>
    </p:spTree>
    <p:extLst>
      <p:ext uri="{BB962C8B-B14F-4D97-AF65-F5344CB8AC3E}">
        <p14:creationId xmlns:p14="http://schemas.microsoft.com/office/powerpoint/2010/main" val="2195332896"/>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§2.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78</a:t>
            </a:fld>
            <a:endParaRPr lang="en-US"/>
          </a:p>
        </p:txBody>
      </p:sp>
    </p:spTree>
    <p:extLst>
      <p:ext uri="{BB962C8B-B14F-4D97-AF65-F5344CB8AC3E}">
        <p14:creationId xmlns:p14="http://schemas.microsoft.com/office/powerpoint/2010/main" val="219455857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Muitas </a:t>
            </a:r>
            <a:r>
              <a:rPr lang="pt-PT" baseline="0"/>
              <a:t>vezes é descoberto por agentes policiais durante uma busca ou acesso semelhante que outros sistemas informáticos ou outras partes do mesmo sistema informáticos podem conter dados que são necessários. A Convenção de Budapeste permite a extensão da busca ou acesso similar; no entanto, o mesmo pode estar sujeito a autorização independente.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79</a:t>
            </a:fld>
            <a:endParaRPr lang="en-US"/>
          </a:p>
        </p:txBody>
      </p:sp>
    </p:spTree>
    <p:extLst>
      <p:ext uri="{BB962C8B-B14F-4D97-AF65-F5344CB8AC3E}">
        <p14:creationId xmlns:p14="http://schemas.microsoft.com/office/powerpoint/2010/main" val="2248741488"/>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§3.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80</a:t>
            </a:fld>
            <a:endParaRPr lang="en-US"/>
          </a:p>
        </p:txBody>
      </p:sp>
    </p:spTree>
    <p:extLst>
      <p:ext uri="{BB962C8B-B14F-4D97-AF65-F5344CB8AC3E}">
        <p14:creationId xmlns:p14="http://schemas.microsoft.com/office/powerpoint/2010/main" val="1455959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pt-PT"/>
              <a:t>O</a:t>
            </a:r>
            <a:r>
              <a:rPr lang="pt-PT" baseline="0"/>
              <a:t> formador deve explicar as informações do subscritor </a:t>
            </a:r>
            <a:r>
              <a:rPr lang="pt-PT"/>
              <a:t>como informação para identificar o utilizador de IPs específicos ou IPs utilizados por pessoas especificas (incluindo dados de agentes de registo em agentes de registo de domínio).</a:t>
            </a:r>
            <a:r>
              <a:rPr lang="pt-PT" baseline="0"/>
              <a:t> O formador deve utilizar exemplos de informação do subscritor (tais como o nome do subscritor, endereço, informações de faturamento, etc.) para explicar o âmbito de informação do subscritor.  Nesta fase, o formador deve também destacar a importância da informação do subscritor para questões de investigação. Na fase preliminar de uma investigação, as informação do subscritor é essencial para questões de identificação e obtenção de informações sobre potenciais suspeitos. O Artigo 18 (Ordens de produção) prevê um poder processual específico relacionado às informações do subscritor. </a:t>
            </a:r>
          </a:p>
        </p:txBody>
      </p:sp>
      <p:sp>
        <p:nvSpPr>
          <p:cNvPr id="4" name="Slide Number Placeholder 3"/>
          <p:cNvSpPr>
            <a:spLocks noGrp="1"/>
          </p:cNvSpPr>
          <p:nvPr>
            <p:ph type="sldNum" sz="quarter" idx="10"/>
          </p:nvPr>
        </p:nvSpPr>
        <p:spPr/>
        <p:txBody>
          <a:bodyPr/>
          <a:lstStyle/>
          <a:p>
            <a:fld id="{B2221978-7AB2-D644-A1FF-AF545A1745C1}" type="slidenum">
              <a:rPr lang="en-US" smtClean="0"/>
              <a:pPr/>
              <a:t>9</a:t>
            </a:fld>
            <a:endParaRPr lang="en-US"/>
          </a:p>
        </p:txBody>
      </p:sp>
    </p:spTree>
    <p:extLst>
      <p:ext uri="{BB962C8B-B14F-4D97-AF65-F5344CB8AC3E}">
        <p14:creationId xmlns:p14="http://schemas.microsoft.com/office/powerpoint/2010/main" val="402316353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Convenção de</a:t>
            </a:r>
            <a:r>
              <a:rPr lang="pt-PT" baseline="0"/>
              <a:t> Budapeste utiliza o termo “autoridades competentes” para fornecer um certo nível de flexibilidade às partes para capacitar as autoridades competentes, dependendo dos seus sistemas legais.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81</a:t>
            </a:fld>
            <a:endParaRPr lang="en-US"/>
          </a:p>
        </p:txBody>
      </p:sp>
    </p:spTree>
    <p:extLst>
      <p:ext uri="{BB962C8B-B14F-4D97-AF65-F5344CB8AC3E}">
        <p14:creationId xmlns:p14="http://schemas.microsoft.com/office/powerpoint/2010/main" val="72198073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§3.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82</a:t>
            </a:fld>
            <a:endParaRPr lang="en-US"/>
          </a:p>
        </p:txBody>
      </p:sp>
    </p:spTree>
    <p:extLst>
      <p:ext uri="{BB962C8B-B14F-4D97-AF65-F5344CB8AC3E}">
        <p14:creationId xmlns:p14="http://schemas.microsoft.com/office/powerpoint/2010/main" val="378600580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Convenção de Budapeste utiliza </a:t>
            </a:r>
            <a:r>
              <a:rPr lang="pt-PT" baseline="0"/>
              <a:t>linguagem tradicional e mais específica para sistemas informáticos, de modo a que a sua linguagem possa ser neutra em termos de tecnologia e apropriada para todos os sistemas legais. Apreender ou proteger de forma semelhante é uma das maneiras pelas quais esse poder pode ser exercido. </a:t>
            </a:r>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83</a:t>
            </a:fld>
            <a:endParaRPr lang="en-US"/>
          </a:p>
        </p:txBody>
      </p:sp>
    </p:spTree>
    <p:extLst>
      <p:ext uri="{BB962C8B-B14F-4D97-AF65-F5344CB8AC3E}">
        <p14:creationId xmlns:p14="http://schemas.microsoft.com/office/powerpoint/2010/main" val="660455578"/>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§3.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84</a:t>
            </a:fld>
            <a:endParaRPr lang="en-US"/>
          </a:p>
        </p:txBody>
      </p:sp>
    </p:spTree>
    <p:extLst>
      <p:ext uri="{BB962C8B-B14F-4D97-AF65-F5344CB8AC3E}">
        <p14:creationId xmlns:p14="http://schemas.microsoft.com/office/powerpoint/2010/main" val="2923495651"/>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pt-PT"/>
              <a:t>Efetuar ou reter uma cópia dos </a:t>
            </a:r>
            <a:r>
              <a:rPr lang="pt-PT" baseline="0"/>
              <a:t>dados informáticos necessários é outra maneira de apreender ou de forma semelhante proteger os dados do computador poderem ser atualizados. Isto pode impedir a execução de uma medida expansiva, trabalhosa e invasiva e retirar fisicamente dados informáticos e sistemas informáticos em custódia.</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85</a:t>
            </a:fld>
            <a:endParaRPr lang="en-US"/>
          </a:p>
        </p:txBody>
      </p:sp>
    </p:spTree>
    <p:extLst>
      <p:ext uri="{BB962C8B-B14F-4D97-AF65-F5344CB8AC3E}">
        <p14:creationId xmlns:p14="http://schemas.microsoft.com/office/powerpoint/2010/main" val="3062947378"/>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§3.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86</a:t>
            </a:fld>
            <a:endParaRPr lang="en-US"/>
          </a:p>
        </p:txBody>
      </p:sp>
    </p:spTree>
    <p:extLst>
      <p:ext uri="{BB962C8B-B14F-4D97-AF65-F5344CB8AC3E}">
        <p14:creationId xmlns:p14="http://schemas.microsoft.com/office/powerpoint/2010/main" val="194549285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É importante que quaisquer dados </a:t>
            </a:r>
            <a:r>
              <a:rPr lang="pt-PT" baseline="0"/>
              <a:t>que a integridade de quaisquer dados apreendidos sejam mantidos, de modo que não sejam alterados ou modificados de qualquer forma a partir da condição em que foi encontrado no momento da sua apreensão ou acesso semelhante.</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87</a:t>
            </a:fld>
            <a:endParaRPr lang="en-US"/>
          </a:p>
        </p:txBody>
      </p:sp>
    </p:spTree>
    <p:extLst>
      <p:ext uri="{BB962C8B-B14F-4D97-AF65-F5344CB8AC3E}">
        <p14:creationId xmlns:p14="http://schemas.microsoft.com/office/powerpoint/2010/main" val="3447345054"/>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§3.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88</a:t>
            </a:fld>
            <a:endParaRPr lang="en-US"/>
          </a:p>
        </p:txBody>
      </p:sp>
    </p:spTree>
    <p:extLst>
      <p:ext uri="{BB962C8B-B14F-4D97-AF65-F5344CB8AC3E}">
        <p14:creationId xmlns:p14="http://schemas.microsoft.com/office/powerpoint/2010/main" val="287970325"/>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Esta é outra medida que pode ser realizada </a:t>
            </a:r>
            <a:r>
              <a:rPr lang="pt-PT" baseline="0"/>
              <a:t>com o efeito de confiscar dados. Os dados são considerados inacessíveis ou removidos normalmente quando tais dados representam perigo ou dano social. </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89</a:t>
            </a:fld>
            <a:endParaRPr lang="en-US"/>
          </a:p>
        </p:txBody>
      </p:sp>
    </p:spTree>
    <p:extLst>
      <p:ext uri="{BB962C8B-B14F-4D97-AF65-F5344CB8AC3E}">
        <p14:creationId xmlns:p14="http://schemas.microsoft.com/office/powerpoint/2010/main" val="73148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19, </a:t>
            </a:r>
            <a:r>
              <a:rPr lang="pt-PT" u="none" baseline="0">
                <a:solidFill>
                  <a:srgbClr val="FF0000"/>
                </a:solidFill>
              </a:rPr>
              <a:t>§4. A explicação deste elemento é fornecida no próximo slide.</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90</a:t>
            </a:fld>
            <a:endParaRPr lang="en-US"/>
          </a:p>
        </p:txBody>
      </p:sp>
    </p:spTree>
    <p:extLst>
      <p:ext uri="{BB962C8B-B14F-4D97-AF65-F5344CB8AC3E}">
        <p14:creationId xmlns:p14="http://schemas.microsoft.com/office/powerpoint/2010/main" val="3725176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pt-PT"/>
              <a:t>O formador </a:t>
            </a:r>
            <a:r>
              <a:rPr lang="pt-PT" baseline="0"/>
              <a:t>deve explicar o significado do termo "dados de tráfego" - </a:t>
            </a:r>
            <a:r>
              <a:rPr lang="pt-PT"/>
              <a:t>os dados de tráfego são</a:t>
            </a:r>
            <a:r>
              <a:rPr lang="pt-PT" baseline="0"/>
              <a:t> ficheiros de registo anónimos que registam atividades do sistema operativo de computadores ou de comunicação entre sistemas informáticos.</a:t>
            </a:r>
            <a:r>
              <a:rPr lang="pt-PT"/>
              <a:t> O formador</a:t>
            </a:r>
            <a:r>
              <a:rPr lang="pt-PT" baseline="0"/>
              <a:t> deve também enfatizar a importância dos dados de tráfego para questões de investigação e os poderes processuais na legislação nacional específica aos dados de tráfego (por exemplo, preservação acelerada e divulgação parcial de dados de tráfego e recolham em tempo real de dados de tráfego). É importante que os participantes compreendam que os dados de tráfego são dados de registo que indicam certos detalhes relativamente à comunicação (ou seja, origem, destino, caminho, hora, data, tamanho, duração ou tipo de serviço subjacente).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a:p>
        </p:txBody>
      </p:sp>
    </p:spTree>
    <p:extLst>
      <p:ext uri="{BB962C8B-B14F-4D97-AF65-F5344CB8AC3E}">
        <p14:creationId xmlns:p14="http://schemas.microsoft.com/office/powerpoint/2010/main" val="123224234"/>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a:t>
            </a:r>
            <a:r>
              <a:rPr lang="pt-PT" baseline="0"/>
              <a:t> Convenção de Budapeste reconhece que muitas vezes é oneroso para as autoridades legais realizarem buscas, apreensões e medidas semelhantes sem a ajuda de administradores de sistemas que estão mais familiarizados com a localização e meios para aceder a tais dados. O Artigo 18.4 fornece uma base legal para cooperar com administradores de sistemas e outras pessoas que tenham conhecimento sobre o funcionamento de um sistema informático.</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91</a:t>
            </a:fld>
            <a:endParaRPr lang="en-US"/>
          </a:p>
        </p:txBody>
      </p:sp>
    </p:spTree>
    <p:extLst>
      <p:ext uri="{BB962C8B-B14F-4D97-AF65-F5344CB8AC3E}">
        <p14:creationId xmlns:p14="http://schemas.microsoft.com/office/powerpoint/2010/main" val="3280051080"/>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10000"/>
          </a:bodyPr>
          <a:lstStyle/>
          <a:p>
            <a:pPr eaLnBrk="1" hangingPunct="1">
              <a:spcBef>
                <a:spcPct val="0"/>
              </a:spcBef>
            </a:pPr>
            <a:r>
              <a:rPr lang="pt-PT"/>
              <a:t>Às vezes, o investigador necessita de mais informações novas, em vez das informações fornecidas pela busca ou apreensão dos dados armazenados. </a:t>
            </a:r>
          </a:p>
          <a:p>
            <a:pPr eaLnBrk="1" hangingPunct="1">
              <a:spcBef>
                <a:spcPct val="0"/>
              </a:spcBef>
            </a:pPr>
            <a:endParaRPr lang="en-GB" i="1" dirty="0"/>
          </a:p>
          <a:p>
            <a:pPr eaLnBrk="1" hangingPunct="1">
              <a:spcBef>
                <a:spcPct val="0"/>
              </a:spcBef>
            </a:pPr>
            <a:r>
              <a:rPr lang="pt-PT"/>
              <a:t>A recolha em </a:t>
            </a:r>
            <a:r>
              <a:rPr lang="pt-PT" i="1"/>
              <a:t>tempo real </a:t>
            </a:r>
            <a:r>
              <a:rPr lang="pt-PT"/>
              <a:t>de dados informáticos permite investigações vivas e é descrita no Artigo 20 da Convenção de Budapeste. Esse tipo de medida intrusiva exige legislação adequada para permitir que as autoridades policiais recolham ou registem, através de meios técnicos, dados em tempo real, e também o poder de obrigar os prestadores de serviços a recolher ou registar os dados dos seus clientes, dentro das suas atividades normais, em tempo real.</a:t>
            </a:r>
          </a:p>
          <a:p>
            <a:pPr eaLnBrk="1" hangingPunct="1">
              <a:spcBef>
                <a:spcPct val="0"/>
              </a:spcBef>
            </a:pPr>
            <a:endParaRPr lang="en-US" dirty="0"/>
          </a:p>
          <a:p>
            <a:pPr eaLnBrk="1" hangingPunct="1">
              <a:spcBef>
                <a:spcPct val="0"/>
              </a:spcBef>
            </a:pPr>
            <a:r>
              <a:rPr lang="pt-PT"/>
              <a:t>Este tipo de ferramenta de investigação pode ser muito importante, por exemplo, para estabelecer a fonte de uma comunicação, em vista da identificação de um autor de crime, em tempo real.</a:t>
            </a:r>
          </a:p>
          <a:p>
            <a:pPr eaLnBrk="1" hangingPunct="1">
              <a:spcBef>
                <a:spcPct val="0"/>
              </a:spcBef>
            </a:pPr>
            <a:endParaRPr lang="en-US" dirty="0"/>
          </a:p>
          <a:p>
            <a:r>
              <a:rPr lang="pt-PT"/>
              <a:t>Note-se que o §3 do </a:t>
            </a:r>
            <a:r>
              <a:rPr lang="pt-PT" baseline="0"/>
              <a:t>Artigo 20 impõe às </a:t>
            </a:r>
            <a:r>
              <a:rPr lang="pt-PT" sz="1200">
                <a:solidFill>
                  <a:schemeClr val="tx1"/>
                </a:solidFill>
                <a:latin typeface="+mn-lt"/>
                <a:ea typeface="+mn-ea"/>
                <a:cs typeface="+mn-cs"/>
              </a:rPr>
              <a:t>Partes a adoção de medidas legislativas e outras que possam ser necessárias para obrigar os prestadores de serviços a manterem confidencial o facto da execução de qualquer poder previsto neste artigo e qualquer informação relacionada.</a:t>
            </a:r>
          </a:p>
          <a:p>
            <a:r>
              <a:rPr lang="pt-PT" sz="1200">
                <a:solidFill>
                  <a:schemeClr val="tx1"/>
                </a:solidFill>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r>
              <a:rPr lang="pt-PT"/>
              <a:t>Este slide exibe o texto completo do Artigo 20,</a:t>
            </a:r>
            <a:r>
              <a:rPr lang="pt-PT" baseline="0"/>
              <a:t> </a:t>
            </a:r>
            <a:r>
              <a:rPr lang="pt-PT" u="none" baseline="0">
                <a:solidFill>
                  <a:srgbClr val="FF0000"/>
                </a:solidFill>
              </a:rPr>
              <a:t>§1.</a:t>
            </a:r>
          </a:p>
          <a:p>
            <a:pPr eaLnBrk="1" hangingPunct="1">
              <a:spcBef>
                <a:spcPct val="0"/>
              </a:spcBef>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92</a:t>
            </a:fld>
            <a:endParaRPr lang="en-US">
              <a:cs typeface="Arial" charset="0"/>
            </a:endParaRPr>
          </a:p>
        </p:txBody>
      </p:sp>
    </p:spTree>
    <p:extLst>
      <p:ext uri="{BB962C8B-B14F-4D97-AF65-F5344CB8AC3E}">
        <p14:creationId xmlns:p14="http://schemas.microsoft.com/office/powerpoint/2010/main" val="1891372780"/>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pt-PT"/>
              <a:t>Este slide exibe o texto completo do Artigo 20,</a:t>
            </a:r>
            <a:r>
              <a:rPr lang="pt-PT" baseline="0"/>
              <a:t> </a:t>
            </a:r>
            <a:r>
              <a:rPr lang="pt-PT" u="none" baseline="0">
                <a:solidFill>
                  <a:srgbClr val="FF0000"/>
                </a:solidFill>
              </a:rPr>
              <a:t>§1.</a:t>
            </a: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93</a:t>
            </a:fld>
            <a:endParaRPr lang="en-US">
              <a:cs typeface="Arial" charset="0"/>
            </a:endParaRPr>
          </a:p>
        </p:txBody>
      </p:sp>
    </p:spTree>
    <p:extLst>
      <p:ext uri="{BB962C8B-B14F-4D97-AF65-F5344CB8AC3E}">
        <p14:creationId xmlns:p14="http://schemas.microsoft.com/office/powerpoint/2010/main" val="1748637144"/>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20,</a:t>
            </a:r>
            <a:r>
              <a:rPr lang="pt-PT" baseline="0"/>
              <a:t> </a:t>
            </a:r>
            <a:r>
              <a:rPr lang="pt-PT" u="none" baseline="0">
                <a:solidFill>
                  <a:srgbClr val="FF0000"/>
                </a:solidFill>
              </a:rPr>
              <a:t>§2.</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94</a:t>
            </a:fld>
            <a:endParaRPr lang="en-US"/>
          </a:p>
        </p:txBody>
      </p:sp>
    </p:spTree>
    <p:extLst>
      <p:ext uri="{BB962C8B-B14F-4D97-AF65-F5344CB8AC3E}">
        <p14:creationId xmlns:p14="http://schemas.microsoft.com/office/powerpoint/2010/main" val="80221029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 o texto completo do Artigo 20, </a:t>
            </a:r>
            <a:r>
              <a:rPr lang="pt-PT" baseline="0"/>
              <a:t> </a:t>
            </a:r>
            <a:r>
              <a:rPr lang="pt-PT" u="none" baseline="0">
                <a:solidFill>
                  <a:srgbClr val="FF0000"/>
                </a:solidFill>
              </a:rPr>
              <a:t>§3 e §4.</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95</a:t>
            </a:fld>
            <a:endParaRPr lang="en-US"/>
          </a:p>
        </p:txBody>
      </p:sp>
    </p:spTree>
    <p:extLst>
      <p:ext uri="{BB962C8B-B14F-4D97-AF65-F5344CB8AC3E}">
        <p14:creationId xmlns:p14="http://schemas.microsoft.com/office/powerpoint/2010/main" val="1061542163"/>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§1. A explicação deste elemento é fornecida no próximo slide.</a:t>
            </a: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96</a:t>
            </a:fld>
            <a:endParaRPr lang="en-US">
              <a:cs typeface="Arial" charset="0"/>
            </a:endParaRPr>
          </a:p>
        </p:txBody>
      </p:sp>
    </p:spTree>
    <p:extLst>
      <p:ext uri="{BB962C8B-B14F-4D97-AF65-F5344CB8AC3E}">
        <p14:creationId xmlns:p14="http://schemas.microsoft.com/office/powerpoint/2010/main" val="346662379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A Convenção de</a:t>
            </a:r>
            <a:r>
              <a:rPr lang="pt-PT" baseline="0"/>
              <a:t> Budapeste utiliza o termo “autoridades competentes” para fornecer um certo nível de flexibilidade às partes para capacitar as autoridades competentes, dependendo dos seus sistemas legais. </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97</a:t>
            </a:fld>
            <a:endParaRPr lang="en-US"/>
          </a:p>
        </p:txBody>
      </p:sp>
    </p:spTree>
    <p:extLst>
      <p:ext uri="{BB962C8B-B14F-4D97-AF65-F5344CB8AC3E}">
        <p14:creationId xmlns:p14="http://schemas.microsoft.com/office/powerpoint/2010/main" val="289630211"/>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§1. A explicação deste elemento é fornecida no próximo slide.</a:t>
            </a: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98</a:t>
            </a:fld>
            <a:endParaRPr lang="en-US">
              <a:cs typeface="Arial" charset="0"/>
            </a:endParaRPr>
          </a:p>
        </p:txBody>
      </p:sp>
    </p:spTree>
    <p:extLst>
      <p:ext uri="{BB962C8B-B14F-4D97-AF65-F5344CB8AC3E}">
        <p14:creationId xmlns:p14="http://schemas.microsoft.com/office/powerpoint/2010/main" val="145747476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a:t>As autoridades competentes </a:t>
            </a:r>
            <a:r>
              <a:rPr lang="pt-PT" baseline="0"/>
              <a:t>podem utilizar diretamente meios técnicos para recolher dados de tráfego. A Convenção de Budapeste é tecnologicamente neutra a este respeito, e as partes são livres de legislar sobre medidas técnicas específicas que podem ser utilizadas para recolher tais dados de tráfego.  As autoridades competentes também podem obrigar um prestador de serviços a prestar assistência, inclusive cooperar e ajustar as autoridades competentes a realizar este poder.</a:t>
            </a:r>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99</a:t>
            </a:fld>
            <a:endParaRPr lang="en-US"/>
          </a:p>
        </p:txBody>
      </p:sp>
    </p:spTree>
    <p:extLst>
      <p:ext uri="{BB962C8B-B14F-4D97-AF65-F5344CB8AC3E}">
        <p14:creationId xmlns:p14="http://schemas.microsoft.com/office/powerpoint/2010/main" val="74373402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bwMode="auto">
          <a:noFill/>
          <a:ln>
            <a:solidFill>
              <a:srgbClr val="000000"/>
            </a:solidFill>
            <a:miter lim="800000"/>
            <a:headEnd/>
            <a:tailEnd/>
          </a:ln>
        </p:spPr>
      </p:sp>
      <p:sp>
        <p:nvSpPr>
          <p:cNvPr id="140290"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pt-PT"/>
              <a:t>Este slide exibe</a:t>
            </a:r>
            <a:r>
              <a:rPr lang="pt-PT" baseline="0"/>
              <a:t> um elemento do Artigo 20, </a:t>
            </a:r>
            <a:r>
              <a:rPr lang="pt-PT" u="none" baseline="0">
                <a:solidFill>
                  <a:srgbClr val="FF0000"/>
                </a:solidFill>
              </a:rPr>
              <a:t>§1. A explicação deste elemento é fornecida no próximo slide.</a:t>
            </a:r>
          </a:p>
        </p:txBody>
      </p:sp>
      <p:sp>
        <p:nvSpPr>
          <p:cNvPr id="1402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4880789-4BB1-4EBC-9F85-1D887610F494}" type="slidenum">
              <a:rPr lang="en-US">
                <a:cs typeface="Arial" charset="0"/>
              </a:rPr>
              <a:pPr fontAlgn="base">
                <a:spcBef>
                  <a:spcPct val="0"/>
                </a:spcBef>
                <a:spcAft>
                  <a:spcPct val="0"/>
                </a:spcAft>
                <a:defRPr/>
              </a:pPr>
              <a:t>100</a:t>
            </a:fld>
            <a:endParaRPr lang="en-US">
              <a:cs typeface="Arial" charset="0"/>
            </a:endParaRPr>
          </a:p>
        </p:txBody>
      </p:sp>
    </p:spTree>
    <p:extLst>
      <p:ext uri="{BB962C8B-B14F-4D97-AF65-F5344CB8AC3E}">
        <p14:creationId xmlns:p14="http://schemas.microsoft.com/office/powerpoint/2010/main" val="3519572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DCD66CC9-B25F-483D-A125-C624F429E15F}"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1008DCB6-0A76-46F1-B381-FCB2C1A50EF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A6989D6E-182F-49B9-85F1-7FD844646C26}"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67D6D2B9-6A86-498E-8FB5-A3430BD6FF3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046C4698-E557-47C0-80EE-9F2CB3BE4EC3}"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BE41F6EE-CF39-4D97-9A67-4E68F74797D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DCFE7834-AFE2-41A2-A14D-60C72375AD02}"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A966BBF2-DA90-4DEB-8CEB-816DABC8582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3B31E3C9-2B2B-4E31-AB19-2A3114EDDCBB}" type="datetime1">
              <a:rPr lang="en-US" smtClean="0"/>
              <a:t>12-Oct-18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US"/>
          </a:p>
        </p:txBody>
      </p:sp>
      <p:sp>
        <p:nvSpPr>
          <p:cNvPr id="6" name="Slide Number Placeholder 5"/>
          <p:cNvSpPr>
            <a:spLocks noGrp="1"/>
          </p:cNvSpPr>
          <p:nvPr>
            <p:ph type="sldNum" sz="quarter" idx="12" hasCustomPrompt="1"/>
          </p:nvPr>
        </p:nvSpPr>
        <p:spPr/>
        <p:txBody>
          <a:bodyPr/>
          <a:lstStyle>
            <a:lvl1pPr>
              <a:defRPr/>
            </a:lvl1pPr>
          </a:lstStyle>
          <a:p>
            <a:pPr>
              <a:defRPr/>
            </a:pPr>
            <a:fld id="{A908BE79-5C6E-46D8-91C0-5419BF43FD7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14EC6DF8-06AD-4602-AA4D-5FAA29D6D6B9}"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AD646F38-5E7F-4679-A211-C0979F28569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0D98C850-C1CC-4743-8EB2-4893D3F7948C}" type="datetime1">
              <a:rPr lang="en-US" smtClean="0"/>
              <a:t>12-Oct-18</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US"/>
          </a:p>
        </p:txBody>
      </p:sp>
      <p:sp>
        <p:nvSpPr>
          <p:cNvPr id="9" name="Slide Number Placeholder 5"/>
          <p:cNvSpPr>
            <a:spLocks noGrp="1"/>
          </p:cNvSpPr>
          <p:nvPr>
            <p:ph type="sldNum" sz="quarter" idx="12" hasCustomPrompt="1"/>
          </p:nvPr>
        </p:nvSpPr>
        <p:spPr/>
        <p:txBody>
          <a:bodyPr/>
          <a:lstStyle>
            <a:lvl1pPr>
              <a:defRPr/>
            </a:lvl1pPr>
          </a:lstStyle>
          <a:p>
            <a:pPr>
              <a:defRPr/>
            </a:pPr>
            <a:fld id="{40465A2E-A52F-403F-A966-54132969A4A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4889B5CD-8C21-4351-99EF-3CB45DA04F27}" type="datetime1">
              <a:rPr lang="en-US" smtClean="0"/>
              <a:t>12-Oct-18</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US"/>
          </a:p>
        </p:txBody>
      </p:sp>
      <p:sp>
        <p:nvSpPr>
          <p:cNvPr id="5" name="Slide Number Placeholder 5"/>
          <p:cNvSpPr>
            <a:spLocks noGrp="1"/>
          </p:cNvSpPr>
          <p:nvPr>
            <p:ph type="sldNum" sz="quarter" idx="12" hasCustomPrompt="1"/>
          </p:nvPr>
        </p:nvSpPr>
        <p:spPr/>
        <p:txBody>
          <a:bodyPr/>
          <a:lstStyle>
            <a:lvl1pPr>
              <a:defRPr/>
            </a:lvl1pPr>
          </a:lstStyle>
          <a:p>
            <a:pPr>
              <a:defRPr/>
            </a:pPr>
            <a:fld id="{793117B9-698E-48DD-8543-5FE9407E611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493E3D5C-F120-4D82-B283-C19001A20BE4}" type="datetime1">
              <a:rPr lang="en-US" smtClean="0"/>
              <a:t>12-Oct-18</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US"/>
          </a:p>
        </p:txBody>
      </p:sp>
      <p:sp>
        <p:nvSpPr>
          <p:cNvPr id="4" name="Slide Number Placeholder 5"/>
          <p:cNvSpPr>
            <a:spLocks noGrp="1"/>
          </p:cNvSpPr>
          <p:nvPr>
            <p:ph type="sldNum" sz="quarter" idx="12" hasCustomPrompt="1"/>
          </p:nvPr>
        </p:nvSpPr>
        <p:spPr/>
        <p:txBody>
          <a:bodyPr/>
          <a:lstStyle>
            <a:lvl1pPr>
              <a:defRPr/>
            </a:lvl1pPr>
          </a:lstStyle>
          <a:p>
            <a:pPr>
              <a:defRPr/>
            </a:pPr>
            <a:fld id="{CE2D7955-86E9-49F5-A72D-587346A0DA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8C13CDD3-5655-4D6B-8A73-B36C1C5DDEE6}"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732A76EB-4F0A-4E8B-89FB-7545153A022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97AA094B-4294-46E5-9C83-F4B5DF8F01CF}" type="datetime1">
              <a:rPr lang="en-US" smtClean="0"/>
              <a:t>12-Oct-18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US"/>
          </a:p>
        </p:txBody>
      </p:sp>
      <p:sp>
        <p:nvSpPr>
          <p:cNvPr id="7" name="Slide Number Placeholder 5"/>
          <p:cNvSpPr>
            <a:spLocks noGrp="1"/>
          </p:cNvSpPr>
          <p:nvPr>
            <p:ph type="sldNum" sz="quarter" idx="12" hasCustomPrompt="1"/>
          </p:nvPr>
        </p:nvSpPr>
        <p:spPr/>
        <p:txBody>
          <a:bodyPr/>
          <a:lstStyle>
            <a:lvl1pPr>
              <a:defRPr/>
            </a:lvl1pPr>
          </a:lstStyle>
          <a:p>
            <a:pPr>
              <a:defRPr/>
            </a:pPr>
            <a:fld id="{E2038243-256D-4450-9A1F-43FE3823B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EC5768D-25DA-4207-9577-6201AB9269D6}" type="datetime1">
              <a:rPr lang="en-US" smtClean="0"/>
              <a:t>12-Oct-18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360FD1F1-3240-4D76-AB7E-4721011DD51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4.xml"/><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0.xml"/><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pt-PT" dirty="0"/>
              <a:t>Formação de Introdução sobre Cibercrime para Juízes e Procuradores</a:t>
            </a:r>
          </a:p>
        </p:txBody>
      </p:sp>
      <p:sp>
        <p:nvSpPr>
          <p:cNvPr id="3" name="Subtitle 2"/>
          <p:cNvSpPr>
            <a:spLocks noGrp="1"/>
          </p:cNvSpPr>
          <p:nvPr>
            <p:ph type="subTitle" idx="1"/>
          </p:nvPr>
        </p:nvSpPr>
        <p:spPr/>
        <p:txBody>
          <a:bodyPr>
            <a:normAutofit/>
          </a:bodyPr>
          <a:lstStyle/>
          <a:p>
            <a:pPr eaLnBrk="1" hangingPunct="1"/>
            <a:r>
              <a:rPr lang="pt-PT">
                <a:solidFill>
                  <a:srgbClr val="898989"/>
                </a:solidFill>
              </a:rPr>
              <a:t>Sessões 1.2.4, 1.3.1 e 1.3.2</a:t>
            </a:r>
          </a:p>
          <a:p>
            <a:pPr eaLnBrk="1" hangingPunct="1"/>
            <a:r>
              <a:rPr lang="pt-PT">
                <a:solidFill>
                  <a:srgbClr val="898989"/>
                </a:solidFill>
              </a:rPr>
              <a:t>Regras processuais</a:t>
            </a:r>
          </a:p>
        </p:txBody>
      </p:sp>
      <p:sp>
        <p:nvSpPr>
          <p:cNvPr id="5" name="Slide Number Placeholder 4"/>
          <p:cNvSpPr>
            <a:spLocks noGrp="1"/>
          </p:cNvSpPr>
          <p:nvPr>
            <p:ph type="sldNum" sz="quarter" idx="12"/>
          </p:nvPr>
        </p:nvSpPr>
        <p:spPr/>
        <p:txBody>
          <a:bodyPr/>
          <a:lstStyle/>
          <a:p>
            <a:pPr>
              <a:defRPr/>
            </a:pPr>
            <a:fld id="{3CFFACF2-E39D-4059-8AD8-645529713DC3}" type="slidenum">
              <a:rPr lang="en-US"/>
              <a:pPr>
                <a:defRPr/>
              </a:pPr>
              <a:t>1</a:t>
            </a:fld>
            <a:endParaRPr lang="en-US"/>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5856" y="545363"/>
            <a:ext cx="4332287" cy="86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29601" cy="1143000"/>
          </a:xfrm>
        </p:spPr>
        <p:txBody>
          <a:bodyPr/>
          <a:lstStyle/>
          <a:p>
            <a:r>
              <a:rPr lang="pt-PT" sz="3400" b="1"/>
              <a:t>Dados de tráfego</a:t>
            </a:r>
          </a:p>
        </p:txBody>
      </p:sp>
      <p:sp>
        <p:nvSpPr>
          <p:cNvPr id="3" name="Content Placeholder 2"/>
          <p:cNvSpPr>
            <a:spLocks noGrp="1"/>
          </p:cNvSpPr>
          <p:nvPr>
            <p:ph idx="1"/>
          </p:nvPr>
        </p:nvSpPr>
        <p:spPr>
          <a:xfrm>
            <a:off x="682171" y="1590910"/>
            <a:ext cx="7779657" cy="4956930"/>
          </a:xfrm>
        </p:spPr>
        <p:txBody>
          <a:bodyPr>
            <a:normAutofit/>
          </a:bodyPr>
          <a:lstStyle/>
          <a:p>
            <a:pPr algn="just">
              <a:spcBef>
                <a:spcPts val="600"/>
              </a:spcBef>
              <a:spcAft>
                <a:spcPts val="1200"/>
              </a:spcAft>
            </a:pPr>
            <a:r>
              <a:rPr lang="pt-PT"/>
              <a:t>Dados informáticos </a:t>
            </a:r>
            <a:r>
              <a:rPr lang="pt-PT" b="1" u="sng"/>
              <a:t>relacionados com comunicação</a:t>
            </a:r>
            <a:r>
              <a:rPr lang="pt-PT"/>
              <a:t> por meio de computador, </a:t>
            </a:r>
            <a:r>
              <a:rPr lang="pt-PT" b="1" u="sng"/>
              <a:t>gerado por um computador que fazia parte de uma cadeia de comunicação</a:t>
            </a:r>
          </a:p>
          <a:p>
            <a:pPr algn="just">
              <a:spcBef>
                <a:spcPts val="600"/>
              </a:spcBef>
              <a:spcAft>
                <a:spcPts val="1200"/>
              </a:spcAft>
            </a:pPr>
            <a:endParaRPr lang="en-US" b="1" u="sng" dirty="0"/>
          </a:p>
          <a:p>
            <a:pPr algn="just">
              <a:spcBef>
                <a:spcPts val="600"/>
              </a:spcBef>
              <a:spcAft>
                <a:spcPts val="1200"/>
              </a:spcAft>
            </a:pPr>
            <a:r>
              <a:rPr lang="pt-PT"/>
              <a:t>Indica a </a:t>
            </a:r>
            <a:r>
              <a:rPr lang="pt-PT" b="1" u="sng"/>
              <a:t>origem</a:t>
            </a:r>
            <a:r>
              <a:rPr lang="pt-PT"/>
              <a:t>, </a:t>
            </a:r>
            <a:r>
              <a:rPr lang="pt-PT" b="1" u="sng"/>
              <a:t>destino</a:t>
            </a:r>
            <a:r>
              <a:rPr lang="pt-PT"/>
              <a:t>, </a:t>
            </a:r>
            <a:r>
              <a:rPr lang="pt-PT" b="1" u="sng"/>
              <a:t>caminho</a:t>
            </a:r>
            <a:r>
              <a:rPr lang="pt-PT"/>
              <a:t>, </a:t>
            </a:r>
            <a:r>
              <a:rPr lang="pt-PT" b="1" u="sng"/>
              <a:t>hora</a:t>
            </a:r>
            <a:r>
              <a:rPr lang="pt-PT"/>
              <a:t>, </a:t>
            </a:r>
            <a:r>
              <a:rPr lang="pt-PT" b="1" u="sng"/>
              <a:t>data</a:t>
            </a:r>
            <a:r>
              <a:rPr lang="pt-PT"/>
              <a:t>, </a:t>
            </a:r>
            <a:r>
              <a:rPr lang="pt-PT" b="1" u="sng"/>
              <a:t>tamanho</a:t>
            </a:r>
            <a:r>
              <a:rPr lang="pt-PT"/>
              <a:t>, </a:t>
            </a:r>
            <a:r>
              <a:rPr lang="pt-PT" b="1" u="sng"/>
              <a:t>duração</a:t>
            </a:r>
            <a:r>
              <a:rPr lang="pt-PT"/>
              <a:t> ou </a:t>
            </a:r>
            <a:r>
              <a:rPr lang="pt-PT" b="1" u="sng"/>
              <a:t>tipo de serviço subjacente</a:t>
            </a:r>
            <a:r>
              <a:rPr lang="pt-PT"/>
              <a:t> da comunicação.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10</a:t>
            </a:fld>
            <a:endParaRPr lang="en-US"/>
          </a:p>
        </p:txBody>
      </p:sp>
    </p:spTree>
    <p:extLst>
      <p:ext uri="{BB962C8B-B14F-4D97-AF65-F5344CB8AC3E}">
        <p14:creationId xmlns:p14="http://schemas.microsoft.com/office/powerpoint/2010/main" val="308072989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20</a:t>
            </a:r>
            <a:br>
              <a:rPr lang="pt-PT" sz="4000" b="1"/>
            </a:br>
            <a:r>
              <a:rPr lang="pt-PT" sz="4000" b="1"/>
              <a:t>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100</a:t>
            </a:fld>
            <a:endParaRPr lang="en-US">
              <a:solidFill>
                <a:schemeClr val="tx1"/>
              </a:solidFill>
            </a:endParaRPr>
          </a:p>
        </p:txBody>
      </p:sp>
      <p:sp>
        <p:nvSpPr>
          <p:cNvPr id="6" name="Rectangle 3"/>
          <p:cNvSpPr txBox="1">
            <a:spLocks noChangeArrowheads="1"/>
          </p:cNvSpPr>
          <p:nvPr/>
        </p:nvSpPr>
        <p:spPr bwMode="auto">
          <a:xfrm>
            <a:off x="457200" y="161544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pt-PT" sz="2000" dirty="0">
                <a:latin typeface="+mj-lt"/>
              </a:rPr>
              <a:t>Cada Parte adotará as medidas legislativas e outras que sejam necessárias para capacitar as suas autoridades competentes para:</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solidFill>
                  <a:prstClr val="black"/>
                </a:solidFill>
              </a:rPr>
              <a:t>recolher ou registar através da aplicação de meios técnicos no território dessa Parte</a:t>
            </a:r>
            <a:r>
              <a:rPr lang="pt-PT" sz="1800" dirty="0">
                <a:latin typeface="+mj-lt"/>
              </a:rPr>
              <a:t>, e</a:t>
            </a:r>
          </a:p>
          <a:p>
            <a:pPr marL="857250" lvl="1" indent="-457200" algn="just" eaLnBrk="1" fontAlgn="auto" hangingPunct="1">
              <a:lnSpc>
                <a:spcPct val="90000"/>
              </a:lnSpc>
              <a:spcBef>
                <a:spcPts val="600"/>
              </a:spcBef>
              <a:spcAft>
                <a:spcPts val="1200"/>
              </a:spcAft>
              <a:buFont typeface="+mj-lt"/>
              <a:buAutoNum type="alphaLcParenR"/>
              <a:defRPr/>
            </a:pPr>
            <a:r>
              <a:rPr lang="pt-PT" sz="2400" b="1" dirty="0">
                <a:solidFill>
                  <a:srgbClr val="FF0000"/>
                </a:solidFill>
                <a:latin typeface="+mj-lt"/>
              </a:rPr>
              <a:t>obrigar um prestador de serviços, dentro da sua capacidade técnica existente</a:t>
            </a:r>
            <a:r>
              <a:rPr lang="pt-PT" sz="1800" dirty="0">
                <a:latin typeface="+mj-lt"/>
              </a:rPr>
              <a:t>:</a:t>
            </a:r>
          </a:p>
          <a:p>
            <a:pPr marL="1257300" lvl="2" indent="-457200" algn="just" eaLnBrk="1" fontAlgn="auto" hangingPunct="1">
              <a:lnSpc>
                <a:spcPct val="90000"/>
              </a:lnSpc>
              <a:spcBef>
                <a:spcPts val="600"/>
              </a:spcBef>
              <a:spcAft>
                <a:spcPts val="1200"/>
              </a:spcAft>
              <a:buFont typeface="+mj-lt"/>
              <a:buAutoNum type="romanUcPeriod"/>
              <a:defRPr/>
            </a:pPr>
            <a:r>
              <a:rPr lang="pt-PT" sz="2000" b="1" dirty="0">
                <a:solidFill>
                  <a:srgbClr val="FF0000"/>
                </a:solidFill>
                <a:latin typeface="+mj-lt"/>
              </a:rPr>
              <a:t>a recolher ou registar através da aplicação de meios técnicos no território dessa Parte</a:t>
            </a:r>
            <a:r>
              <a:rPr lang="pt-PT" sz="1600" dirty="0">
                <a:latin typeface="+mj-lt"/>
              </a:rPr>
              <a:t>; ou</a:t>
            </a:r>
          </a:p>
          <a:p>
            <a:pPr marL="1257300" lvl="2" indent="-457200" algn="just" eaLnBrk="1" fontAlgn="auto" hangingPunct="1">
              <a:lnSpc>
                <a:spcPct val="90000"/>
              </a:lnSpc>
              <a:spcBef>
                <a:spcPts val="600"/>
              </a:spcBef>
              <a:spcAft>
                <a:spcPts val="1200"/>
              </a:spcAft>
              <a:buFont typeface="+mj-lt"/>
              <a:buAutoNum type="romanUcPeriod"/>
              <a:defRPr/>
            </a:pPr>
            <a:r>
              <a:rPr lang="pt-PT" sz="2000" b="1" dirty="0">
                <a:solidFill>
                  <a:srgbClr val="FF0000"/>
                </a:solidFill>
                <a:latin typeface="+mj-lt"/>
              </a:rPr>
              <a:t>para cooperar e auxiliar as autoridades competentes na recolha </a:t>
            </a:r>
            <a:r>
              <a:rPr lang="pt-PT" sz="1600" dirty="0">
                <a:latin typeface="+mj-lt"/>
              </a:rPr>
              <a:t>ou registo de</a:t>
            </a:r>
          </a:p>
          <a:p>
            <a:pPr marL="811213" lvl="1" indent="0" algn="just" eaLnBrk="1" fontAlgn="auto" hangingPunct="1">
              <a:lnSpc>
                <a:spcPct val="90000"/>
              </a:lnSpc>
              <a:spcBef>
                <a:spcPts val="600"/>
              </a:spcBef>
              <a:spcAft>
                <a:spcPts val="1200"/>
              </a:spcAft>
              <a:buFont typeface="Arial" charset="0"/>
              <a:buNone/>
              <a:defRPr/>
            </a:pPr>
            <a:r>
              <a:rPr lang="pt-PT" sz="1800" dirty="0">
                <a:latin typeface="+mj-lt"/>
              </a:rPr>
              <a:t>dados de tráfego, em tempo real, associados a comunicações especificadas no seu território, transmitidas através de um sistema informático.</a:t>
            </a:r>
          </a:p>
        </p:txBody>
      </p:sp>
    </p:spTree>
    <p:extLst>
      <p:ext uri="{BB962C8B-B14F-4D97-AF65-F5344CB8AC3E}">
        <p14:creationId xmlns:p14="http://schemas.microsoft.com/office/powerpoint/2010/main" val="35758141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Obrigação de um prestador de serviços</a:t>
            </a:r>
          </a:p>
        </p:txBody>
      </p:sp>
      <p:sp>
        <p:nvSpPr>
          <p:cNvPr id="3" name="Content Placeholder 2"/>
          <p:cNvSpPr>
            <a:spLocks noGrp="1"/>
          </p:cNvSpPr>
          <p:nvPr>
            <p:ph idx="1"/>
          </p:nvPr>
        </p:nvSpPr>
        <p:spPr>
          <a:xfrm>
            <a:off x="635000" y="1493838"/>
            <a:ext cx="8229600" cy="4525963"/>
          </a:xfrm>
        </p:spPr>
        <p:txBody>
          <a:bodyPr/>
          <a:lstStyle/>
          <a:p>
            <a:pPr algn="just"/>
            <a:r>
              <a:rPr lang="pt-PT"/>
              <a:t>Aplica-se apenas ao grau de capacidade técnica do prestador de serviços, se tais características técnicas são normalmente utilizadas ou não</a:t>
            </a:r>
          </a:p>
          <a:p>
            <a:pPr algn="just"/>
            <a:endParaRPr lang="en-US" dirty="0"/>
          </a:p>
          <a:p>
            <a:pPr algn="just"/>
            <a:r>
              <a:rPr lang="pt-PT"/>
              <a:t>Não impõe obrigações aos prestadores de serviços para:</a:t>
            </a:r>
          </a:p>
          <a:p>
            <a:pPr lvl="1" algn="just"/>
            <a:r>
              <a:rPr lang="pt-PT"/>
              <a:t>Desenvolver novo equipamento</a:t>
            </a:r>
          </a:p>
          <a:p>
            <a:pPr lvl="1" algn="just"/>
            <a:r>
              <a:rPr lang="pt-PT"/>
              <a:t>Contratar suporte especializado</a:t>
            </a:r>
          </a:p>
          <a:p>
            <a:pPr lvl="1" algn="just"/>
            <a:r>
              <a:rPr lang="pt-PT"/>
              <a:t>Envolver-se na reconfiguração dispendiosa de sistemas</a:t>
            </a:r>
          </a:p>
          <a:p>
            <a:pPr lvl="1" algn="just"/>
            <a:endParaRPr lang="en-US" dirty="0"/>
          </a:p>
          <a:p>
            <a:pPr marL="0" indent="0" algn="just">
              <a:buNone/>
            </a:pPr>
            <a:endParaRPr lang="en-US" dirty="0"/>
          </a:p>
          <a:p>
            <a:pPr algn="just"/>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101</a:t>
            </a:fld>
            <a:endParaRPr lang="en-US">
              <a:solidFill>
                <a:schemeClr val="tx1"/>
              </a:solidFill>
            </a:endParaRPr>
          </a:p>
        </p:txBody>
      </p:sp>
    </p:spTree>
    <p:extLst>
      <p:ext uri="{BB962C8B-B14F-4D97-AF65-F5344CB8AC3E}">
        <p14:creationId xmlns:p14="http://schemas.microsoft.com/office/powerpoint/2010/main" val="138018555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20</a:t>
            </a:r>
            <a:br>
              <a:rPr lang="pt-PT" sz="4000" b="1"/>
            </a:br>
            <a:r>
              <a:rPr lang="pt-PT" sz="4000" b="1"/>
              <a:t>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102</a:t>
            </a:fld>
            <a:endParaRPr lang="en-US">
              <a:solidFill>
                <a:schemeClr val="tx1"/>
              </a:solidFill>
            </a:endParaRPr>
          </a:p>
        </p:txBody>
      </p:sp>
      <p:sp>
        <p:nvSpPr>
          <p:cNvPr id="6" name="Rectangle 3"/>
          <p:cNvSpPr txBox="1">
            <a:spLocks noChangeArrowheads="1"/>
          </p:cNvSpPr>
          <p:nvPr/>
        </p:nvSpPr>
        <p:spPr bwMode="auto">
          <a:xfrm>
            <a:off x="441960" y="187452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pt-PT" sz="2000" dirty="0">
                <a:latin typeface="+mj-lt"/>
              </a:rPr>
              <a:t>Cada Parte adotará as medidas legislativas e outras que sejam necessárias para capacitar as suas autoridades competentes para:</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solidFill>
                  <a:prstClr val="black"/>
                </a:solidFill>
              </a:rPr>
              <a:t>recolher ou registar através da aplicação de meios técnicos no território dessa Parte</a:t>
            </a:r>
            <a:r>
              <a:rPr lang="pt-PT" sz="1800" dirty="0">
                <a:latin typeface="+mj-lt"/>
              </a:rPr>
              <a:t>, e</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latin typeface="+mj-lt"/>
              </a:rPr>
              <a:t>obrigar um prestador de serviços, dentro da sua capacidade técnica existente:</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a recolher ou registar através da aplicação de meios técnicos no território dessa Parte; ou</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para cooperar e auxiliar as autoridades competentes na recolha ou registo de</a:t>
            </a:r>
          </a:p>
          <a:p>
            <a:pPr marL="811213" lvl="1" indent="0" algn="just" eaLnBrk="1" fontAlgn="auto" hangingPunct="1">
              <a:lnSpc>
                <a:spcPct val="90000"/>
              </a:lnSpc>
              <a:spcBef>
                <a:spcPts val="600"/>
              </a:spcBef>
              <a:spcAft>
                <a:spcPts val="1200"/>
              </a:spcAft>
              <a:buFont typeface="Arial" charset="0"/>
              <a:buNone/>
              <a:defRPr/>
            </a:pPr>
            <a:r>
              <a:rPr lang="pt-PT" sz="1800" dirty="0">
                <a:latin typeface="+mj-lt"/>
              </a:rPr>
              <a:t>dados de tráfego, em tempo real, </a:t>
            </a:r>
            <a:r>
              <a:rPr lang="pt-PT" sz="2400" b="1" dirty="0">
                <a:solidFill>
                  <a:srgbClr val="FF0000"/>
                </a:solidFill>
                <a:latin typeface="+mj-lt"/>
              </a:rPr>
              <a:t>associados a comunicações especificadas </a:t>
            </a:r>
            <a:r>
              <a:rPr lang="pt-PT" sz="1800" dirty="0">
                <a:latin typeface="+mj-lt"/>
              </a:rPr>
              <a:t>no seu território, transmitidas através de um sistema informático.</a:t>
            </a:r>
          </a:p>
        </p:txBody>
      </p:sp>
    </p:spTree>
    <p:extLst>
      <p:ext uri="{BB962C8B-B14F-4D97-AF65-F5344CB8AC3E}">
        <p14:creationId xmlns:p14="http://schemas.microsoft.com/office/powerpoint/2010/main" val="18362883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Comunicações especificadas</a:t>
            </a:r>
          </a:p>
        </p:txBody>
      </p:sp>
      <p:sp>
        <p:nvSpPr>
          <p:cNvPr id="3" name="Content Placeholder 2"/>
          <p:cNvSpPr>
            <a:spLocks noGrp="1"/>
          </p:cNvSpPr>
          <p:nvPr>
            <p:ph idx="1"/>
          </p:nvPr>
        </p:nvSpPr>
        <p:spPr>
          <a:xfrm>
            <a:off x="635000" y="1585278"/>
            <a:ext cx="8051800" cy="4525963"/>
          </a:xfrm>
        </p:spPr>
        <p:txBody>
          <a:bodyPr/>
          <a:lstStyle/>
          <a:p>
            <a:pPr algn="just">
              <a:spcBef>
                <a:spcPts val="600"/>
              </a:spcBef>
              <a:spcAft>
                <a:spcPts val="1200"/>
              </a:spcAft>
            </a:pPr>
            <a:r>
              <a:rPr lang="pt-PT" sz="2800" dirty="0"/>
              <a:t>Os dados de tráfego devem estar associados a comunicações específicas que devem ser identificadas através da autorização da autoridade competente</a:t>
            </a:r>
          </a:p>
          <a:p>
            <a:pPr algn="just">
              <a:spcBef>
                <a:spcPts val="600"/>
              </a:spcBef>
              <a:spcAft>
                <a:spcPts val="1200"/>
              </a:spcAft>
            </a:pPr>
            <a:r>
              <a:rPr lang="pt-PT" sz="2800" dirty="0"/>
              <a:t>Vigilância geral ou indiscriminada ou recolha de grandes quantidades de dados de tráfego não permitida </a:t>
            </a:r>
          </a:p>
          <a:p>
            <a:pPr algn="just">
              <a:spcBef>
                <a:spcPts val="600"/>
              </a:spcBef>
              <a:spcAft>
                <a:spcPts val="1200"/>
              </a:spcAft>
            </a:pPr>
            <a:r>
              <a:rPr lang="pt-PT" sz="2800" dirty="0"/>
              <a:t>"Expedições de pesca" que procuram descobrir atividades criminosas não permitidas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103</a:t>
            </a:fld>
            <a:endParaRPr lang="en-US">
              <a:solidFill>
                <a:schemeClr val="tx1"/>
              </a:solidFill>
            </a:endParaRPr>
          </a:p>
        </p:txBody>
      </p:sp>
    </p:spTree>
    <p:extLst>
      <p:ext uri="{BB962C8B-B14F-4D97-AF65-F5344CB8AC3E}">
        <p14:creationId xmlns:p14="http://schemas.microsoft.com/office/powerpoint/2010/main" val="1867773335"/>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rPr>
              <a:t>Artigo 20</a:t>
            </a:r>
            <a:br>
              <a:rPr lang="pt-PT" sz="3600" b="1">
                <a:solidFill>
                  <a:prstClr val="black"/>
                </a:solidFill>
              </a:rPr>
            </a:br>
            <a:r>
              <a:rPr lang="pt-PT" sz="3600" b="1">
                <a:solidFill>
                  <a:prstClr val="black"/>
                </a:solidFill>
              </a:rPr>
              <a:t>Recolha em tempo real de dados de tráfego</a:t>
            </a:r>
          </a:p>
        </p:txBody>
      </p:sp>
      <p:sp>
        <p:nvSpPr>
          <p:cNvPr id="3" name="Content Placeholder 2"/>
          <p:cNvSpPr>
            <a:spLocks noGrp="1"/>
          </p:cNvSpPr>
          <p:nvPr>
            <p:ph idx="1"/>
          </p:nvPr>
        </p:nvSpPr>
        <p:spPr>
          <a:xfrm>
            <a:off x="457200" y="1935480"/>
            <a:ext cx="8229600" cy="4525963"/>
          </a:xfrm>
        </p:spPr>
        <p:txBody>
          <a:bodyPr/>
          <a:lstStyle/>
          <a:p>
            <a:pPr marL="514350" indent="-514350" algn="just">
              <a:buFont typeface="+mj-lt"/>
              <a:buAutoNum type="arabicPeriod" startAt="2"/>
            </a:pPr>
            <a:r>
              <a:rPr lang="pt-PT" sz="2800"/>
              <a:t>Quando uma Parte, devido aos "princípios estabelecidos do seu sistema jurídico interno", não pode 	adotar as medidas referidas no parágrafo 	1.a, em vez disso, poderá, conforme necessário adotar medidas legislativas 	e </a:t>
            </a:r>
            <a:r>
              <a:rPr lang="pt-PT" sz="3600" b="1">
                <a:solidFill>
                  <a:srgbClr val="FF0000"/>
                </a:solidFill>
              </a:rPr>
              <a:t>outras</a:t>
            </a:r>
            <a:r>
              <a:rPr lang="pt-PT" sz="3600"/>
              <a:t> </a:t>
            </a:r>
            <a:r>
              <a:rPr lang="pt-PT" sz="2800"/>
              <a:t>para garantir a 	recolha em tempo real ou gravação de dados de 	tráfego associados com comunicações 	especificadas transmitidas neste território, 	através da aplicação de meios técnicos 	nesse território.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104</a:t>
            </a:fld>
            <a:endParaRPr lang="en-US">
              <a:solidFill>
                <a:schemeClr val="tx1"/>
              </a:solidFill>
            </a:endParaRPr>
          </a:p>
        </p:txBody>
      </p:sp>
    </p:spTree>
    <p:extLst>
      <p:ext uri="{BB962C8B-B14F-4D97-AF65-F5344CB8AC3E}">
        <p14:creationId xmlns:p14="http://schemas.microsoft.com/office/powerpoint/2010/main" val="147398690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Outras medidas</a:t>
            </a:r>
          </a:p>
        </p:txBody>
      </p:sp>
      <p:sp>
        <p:nvSpPr>
          <p:cNvPr id="3" name="Content Placeholder 2"/>
          <p:cNvSpPr>
            <a:spLocks noGrp="1"/>
          </p:cNvSpPr>
          <p:nvPr>
            <p:ph idx="1"/>
          </p:nvPr>
        </p:nvSpPr>
        <p:spPr>
          <a:xfrm>
            <a:off x="635000" y="1691958"/>
            <a:ext cx="8051800" cy="4525963"/>
          </a:xfrm>
        </p:spPr>
        <p:txBody>
          <a:bodyPr/>
          <a:lstStyle/>
          <a:p>
            <a:pPr algn="just"/>
            <a:r>
              <a:rPr lang="pt-PT"/>
              <a:t>Algumas jurisdições não permitem que as autoridades policiais recolham e registem dados em tempo real sem assistência ou, pelo menos, conhecimento do prestador de serviços. </a:t>
            </a:r>
          </a:p>
          <a:p>
            <a:pPr algn="just"/>
            <a:endParaRPr lang="en-US" dirty="0"/>
          </a:p>
          <a:p>
            <a:pPr algn="just"/>
            <a:r>
              <a:rPr lang="pt-PT"/>
              <a:t>Podem ser adotadas outras medidas, incluindo:</a:t>
            </a:r>
          </a:p>
          <a:p>
            <a:pPr lvl="1" algn="just"/>
            <a:r>
              <a:rPr lang="pt-PT"/>
              <a:t>Obrigar o prestador de serviços a fornecer instalações técnicas necessárias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105</a:t>
            </a:fld>
            <a:endParaRPr lang="en-US">
              <a:solidFill>
                <a:schemeClr val="tx1"/>
              </a:solidFill>
            </a:endParaRPr>
          </a:p>
        </p:txBody>
      </p:sp>
    </p:spTree>
    <p:extLst>
      <p:ext uri="{BB962C8B-B14F-4D97-AF65-F5344CB8AC3E}">
        <p14:creationId xmlns:p14="http://schemas.microsoft.com/office/powerpoint/2010/main" val="98756502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rPr>
              <a:t>Artigo 20</a:t>
            </a:r>
            <a:br>
              <a:rPr lang="pt-PT" sz="3600" b="1">
                <a:solidFill>
                  <a:prstClr val="black"/>
                </a:solidFill>
              </a:rPr>
            </a:br>
            <a:r>
              <a:rPr lang="pt-PT" sz="3600" b="1">
                <a:solidFill>
                  <a:prstClr val="black"/>
                </a:solidFill>
              </a:rPr>
              <a:t>Recolha em tempo real de dados de tráfego</a:t>
            </a:r>
          </a:p>
        </p:txBody>
      </p:sp>
      <p:sp>
        <p:nvSpPr>
          <p:cNvPr id="3" name="Content Placeholder 2"/>
          <p:cNvSpPr>
            <a:spLocks noGrp="1"/>
          </p:cNvSpPr>
          <p:nvPr>
            <p:ph idx="1"/>
          </p:nvPr>
        </p:nvSpPr>
        <p:spPr>
          <a:xfrm>
            <a:off x="457200" y="2042160"/>
            <a:ext cx="8229600" cy="4084003"/>
          </a:xfrm>
        </p:spPr>
        <p:txBody>
          <a:bodyPr/>
          <a:lstStyle/>
          <a:p>
            <a:pPr marL="514350" indent="-514350" algn="just">
              <a:buFont typeface="+mj-lt"/>
              <a:buAutoNum type="arabicPeriod" startAt="3"/>
            </a:pPr>
            <a:r>
              <a:rPr lang="pt-PT" sz="2800"/>
              <a:t>Cada Parte deve adotar tais medidas legislativas e outras que possam ser necessárias para </a:t>
            </a:r>
            <a:r>
              <a:rPr lang="pt-PT" sz="3600" b="1">
                <a:solidFill>
                  <a:srgbClr val="FF0000"/>
                </a:solidFill>
              </a:rPr>
              <a:t>obrigar o prestador de serviços a manter confidencial o facto da execução de qualquer poder </a:t>
            </a:r>
            <a:r>
              <a:rPr lang="pt-PT" sz="2800"/>
              <a:t>previsto neste artigo e qualquer informação relacionada.</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106</a:t>
            </a:fld>
            <a:endParaRPr lang="en-US">
              <a:solidFill>
                <a:schemeClr val="tx1"/>
              </a:solidFill>
            </a:endParaRPr>
          </a:p>
        </p:txBody>
      </p:sp>
    </p:spTree>
    <p:extLst>
      <p:ext uri="{BB962C8B-B14F-4D97-AF65-F5344CB8AC3E}">
        <p14:creationId xmlns:p14="http://schemas.microsoft.com/office/powerpoint/2010/main" val="38555659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Obrigar o prestador de serviços a manter as medidas confidenciais </a:t>
            </a:r>
          </a:p>
        </p:txBody>
      </p:sp>
      <p:sp>
        <p:nvSpPr>
          <p:cNvPr id="3" name="Content Placeholder 2"/>
          <p:cNvSpPr>
            <a:spLocks noGrp="1"/>
          </p:cNvSpPr>
          <p:nvPr>
            <p:ph idx="1"/>
          </p:nvPr>
        </p:nvSpPr>
        <p:spPr>
          <a:xfrm>
            <a:off x="635000" y="1813878"/>
            <a:ext cx="7914640" cy="4525963"/>
          </a:xfrm>
        </p:spPr>
        <p:txBody>
          <a:bodyPr/>
          <a:lstStyle/>
          <a:p>
            <a:pPr algn="just"/>
            <a:r>
              <a:rPr lang="pt-PT"/>
              <a:t>Apenas eficaz se realizada sem o conhecimento das pessoas que estão a ser investigadas </a:t>
            </a:r>
          </a:p>
          <a:p>
            <a:pPr algn="just"/>
            <a:endParaRPr lang="en-US" dirty="0"/>
          </a:p>
          <a:p>
            <a:pPr algn="just"/>
            <a:r>
              <a:rPr lang="pt-PT"/>
              <a:t>Partes comunicantes não devem perceber a operação</a:t>
            </a:r>
          </a:p>
          <a:p>
            <a:pPr algn="just"/>
            <a:endParaRPr lang="en-US" dirty="0"/>
          </a:p>
          <a:p>
            <a:pPr algn="just"/>
            <a:r>
              <a:rPr lang="pt-PT"/>
              <a:t>Os prestadores de serviços devem estar sob a obrigação de sigilo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107</a:t>
            </a:fld>
            <a:endParaRPr lang="en-US">
              <a:solidFill>
                <a:schemeClr val="tx1"/>
              </a:solidFill>
            </a:endParaRPr>
          </a:p>
        </p:txBody>
      </p:sp>
    </p:spTree>
    <p:extLst>
      <p:ext uri="{BB962C8B-B14F-4D97-AF65-F5344CB8AC3E}">
        <p14:creationId xmlns:p14="http://schemas.microsoft.com/office/powerpoint/2010/main" val="2791160436"/>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108</a:t>
            </a:fld>
            <a:endParaRPr lang="en-US"/>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Interceção de dados de conteúdo</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(Artigo 21 – Convenção de Budapeste)</a:t>
            </a:r>
          </a:p>
          <a:p>
            <a:pPr algn="ctr" eaLnBrk="1" hangingPunct="1">
              <a:lnSpc>
                <a:spcPct val="80000"/>
              </a:lnSpc>
              <a:spcBef>
                <a:spcPts val="600"/>
              </a:spcBef>
              <a:spcAft>
                <a:spcPts val="1200"/>
              </a:spcAft>
              <a:defRPr/>
            </a:pPr>
            <a:endParaRPr lang="en-GB" altLang="sr-Latn-RS" sz="2800" i="1" dirty="0">
              <a:ea typeface="ＭＳ Ｐゴシック" pitchFamily="34" charset="-128"/>
            </a:endParaRPr>
          </a:p>
          <a:p>
            <a:pPr algn="ctr" eaLnBrk="1" hangingPunct="1">
              <a:lnSpc>
                <a:spcPct val="80000"/>
              </a:lnSpc>
              <a:spcBef>
                <a:spcPts val="600"/>
              </a:spcBef>
              <a:spcAft>
                <a:spcPts val="1200"/>
              </a:spcAft>
              <a:defRPr/>
            </a:pPr>
            <a:r>
              <a:rPr lang="pt-PT" sz="2800" i="1">
                <a:ea typeface="ＭＳ Ｐゴシック" pitchFamily="34" charset="-128"/>
              </a:rPr>
              <a:t>Ferramenta de investigação muito poderosa, mas também muito intrusiva </a:t>
            </a:r>
          </a:p>
          <a:p>
            <a:pPr algn="ctr" eaLnBrk="1" hangingPunct="1">
              <a:lnSpc>
                <a:spcPct val="80000"/>
              </a:lnSpc>
              <a:spcBef>
                <a:spcPts val="600"/>
              </a:spcBef>
              <a:spcAft>
                <a:spcPts val="1200"/>
              </a:spcAft>
              <a:defRPr/>
            </a:pPr>
            <a:r>
              <a:rPr lang="pt-PT" sz="2800" i="1">
                <a:ea typeface="ＭＳ Ｐゴシック" pitchFamily="34" charset="-128"/>
              </a:rPr>
              <a:t>Só é permitido em relação a uma série de crimes graves a serem determinados pelas leis nacionais</a:t>
            </a:r>
          </a:p>
          <a:p>
            <a:pPr algn="ctr" eaLnBrk="1" hangingPunct="1">
              <a:lnSpc>
                <a:spcPct val="80000"/>
              </a:lnSpc>
              <a:spcBef>
                <a:spcPts val="600"/>
              </a:spcBef>
              <a:spcAft>
                <a:spcPts val="1200"/>
              </a:spcAft>
              <a:defRPr/>
            </a:pPr>
            <a:r>
              <a:rPr lang="pt-PT" sz="2800" i="1">
                <a:ea typeface="ＭＳ Ｐゴシック" pitchFamily="34" charset="-128"/>
              </a:rPr>
              <a:t>É necessário colocar em práticas garantias adequadas</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122883" name="Rectangle 3"/>
          <p:cNvSpPr>
            <a:spLocks noGrp="1" noChangeArrowheads="1"/>
          </p:cNvSpPr>
          <p:nvPr>
            <p:ph type="body" idx="1"/>
          </p:nvPr>
        </p:nvSpPr>
        <p:spPr>
          <a:xfrm>
            <a:off x="457200" y="1600201"/>
            <a:ext cx="8229600" cy="4756150"/>
          </a:xfrm>
        </p:spPr>
        <p:txBody>
          <a:bodyPr rtlCol="0">
            <a:normAutofit/>
          </a:bodyPr>
          <a:lstStyle/>
          <a:p>
            <a:pPr marL="457200" indent="-457200" algn="just" eaLnBrk="1" fontAlgn="auto" hangingPunct="1">
              <a:lnSpc>
                <a:spcPct val="80000"/>
              </a:lnSpc>
              <a:spcBef>
                <a:spcPts val="600"/>
              </a:spcBef>
              <a:spcAft>
                <a:spcPts val="1200"/>
              </a:spcAft>
              <a:buFont typeface="+mj-lt"/>
              <a:buAutoNum type="arabicPeriod"/>
              <a:defRPr/>
            </a:pPr>
            <a:r>
              <a:rPr lang="pt-PT" sz="2400"/>
              <a:t>Cada Parte adotará as medidas legislativas e outras que sejam necessárias, relativamente a um conjunto de ofensas graves a determinar pela lei nacional, para capacitar as suas autoridades competentes para:</a:t>
            </a:r>
          </a:p>
          <a:p>
            <a:pPr marL="857250" lvl="1" indent="-457200" algn="just" eaLnBrk="1" fontAlgn="auto" hangingPunct="1">
              <a:lnSpc>
                <a:spcPct val="80000"/>
              </a:lnSpc>
              <a:spcBef>
                <a:spcPts val="600"/>
              </a:spcBef>
              <a:spcAft>
                <a:spcPts val="1200"/>
              </a:spcAft>
              <a:buFont typeface="+mj-lt"/>
              <a:buAutoNum type="alphaLcParenR"/>
              <a:defRPr/>
            </a:pPr>
            <a:r>
              <a:rPr lang="pt-PT" sz="2000"/>
              <a:t>recolher ou registar através da aplicação de meios técnicos no território dessa Parte, e</a:t>
            </a:r>
          </a:p>
          <a:p>
            <a:pPr marL="857250" lvl="1" indent="-457200" algn="just" eaLnBrk="1" fontAlgn="auto" hangingPunct="1">
              <a:lnSpc>
                <a:spcPct val="80000"/>
              </a:lnSpc>
              <a:spcBef>
                <a:spcPts val="600"/>
              </a:spcBef>
              <a:spcAft>
                <a:spcPts val="1200"/>
              </a:spcAft>
              <a:buFont typeface="+mj-lt"/>
              <a:buAutoNum type="alphaLcParenR"/>
              <a:defRPr/>
            </a:pPr>
            <a:r>
              <a:rPr lang="pt-PT" sz="2000"/>
              <a:t>obrigar um prestador de serviços, dentro da sua capacidade técnica existente:</a:t>
            </a:r>
          </a:p>
          <a:p>
            <a:pPr marL="1257300" lvl="2" indent="-457200" algn="just" eaLnBrk="1" fontAlgn="auto" hangingPunct="1">
              <a:lnSpc>
                <a:spcPct val="80000"/>
              </a:lnSpc>
              <a:spcBef>
                <a:spcPts val="600"/>
              </a:spcBef>
              <a:spcAft>
                <a:spcPts val="1200"/>
              </a:spcAft>
              <a:buFont typeface="+mj-lt"/>
              <a:buAutoNum type="romanUcPeriod"/>
              <a:defRPr/>
            </a:pPr>
            <a:r>
              <a:rPr lang="pt-PT" sz="1600"/>
              <a:t>a recolher ou registar através da aplicação de meios técnicos no território dessa Parte; ou</a:t>
            </a:r>
          </a:p>
          <a:p>
            <a:pPr marL="1257300" lvl="2" indent="-457200" algn="just" eaLnBrk="1" fontAlgn="auto" hangingPunct="1">
              <a:lnSpc>
                <a:spcPct val="80000"/>
              </a:lnSpc>
              <a:spcBef>
                <a:spcPts val="600"/>
              </a:spcBef>
              <a:spcAft>
                <a:spcPts val="1200"/>
              </a:spcAft>
              <a:buFont typeface="+mj-lt"/>
              <a:buAutoNum type="romanUcPeriod"/>
              <a:defRPr/>
            </a:pPr>
            <a:r>
              <a:rPr lang="pt-PT" sz="1600"/>
              <a:t>para cooperar e auxiliar as autoridades competentes na recolha ou registo de</a:t>
            </a:r>
          </a:p>
          <a:p>
            <a:pPr marL="400050" lvl="1" indent="409575" algn="just" eaLnBrk="1" fontAlgn="auto" hangingPunct="1">
              <a:lnSpc>
                <a:spcPct val="80000"/>
              </a:lnSpc>
              <a:spcBef>
                <a:spcPts val="600"/>
              </a:spcBef>
              <a:spcAft>
                <a:spcPts val="1200"/>
              </a:spcAft>
              <a:buNone/>
              <a:defRPr/>
            </a:pPr>
            <a:r>
              <a:rPr lang="pt-PT" sz="2000"/>
              <a:t>	dados de conteúdo, em tempo real, de comunicações especificadas no seu 				território, transmitidas através de um sistema informático.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109</a:t>
            </a:fld>
            <a:endParaRPr lang="en-US"/>
          </a:p>
        </p:txBody>
      </p:sp>
    </p:spTree>
    <p:extLst>
      <p:ext uri="{BB962C8B-B14F-4D97-AF65-F5344CB8AC3E}">
        <p14:creationId xmlns:p14="http://schemas.microsoft.com/office/powerpoint/2010/main" val="13502692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442913"/>
            <a:ext cx="8166538" cy="1143000"/>
          </a:xfrm>
        </p:spPr>
        <p:txBody>
          <a:bodyPr/>
          <a:lstStyle/>
          <a:p>
            <a:r>
              <a:rPr lang="pt-PT" sz="3400" b="1"/>
              <a:t>Dados de conteúdo	</a:t>
            </a:r>
          </a:p>
        </p:txBody>
      </p:sp>
      <p:sp>
        <p:nvSpPr>
          <p:cNvPr id="3" name="Content Placeholder 2"/>
          <p:cNvSpPr>
            <a:spLocks noGrp="1"/>
          </p:cNvSpPr>
          <p:nvPr>
            <p:ph idx="1"/>
          </p:nvPr>
        </p:nvSpPr>
        <p:spPr>
          <a:xfrm>
            <a:off x="435427" y="1847165"/>
            <a:ext cx="8338457" cy="4433660"/>
          </a:xfrm>
        </p:spPr>
        <p:txBody>
          <a:bodyPr>
            <a:normAutofit fontScale="92500" lnSpcReduction="20000"/>
          </a:bodyPr>
          <a:lstStyle/>
          <a:p>
            <a:pPr marL="342900" lvl="1" indent="-342900">
              <a:spcBef>
                <a:spcPts val="600"/>
              </a:spcBef>
              <a:spcAft>
                <a:spcPts val="1200"/>
              </a:spcAft>
              <a:buFont typeface="Arial"/>
              <a:buChar char="•"/>
            </a:pPr>
            <a:r>
              <a:rPr lang="pt-PT" sz="3200" b="1" u="sng"/>
              <a:t>Conteúdo de comunicação</a:t>
            </a:r>
            <a:r>
              <a:rPr lang="pt-PT" sz="3200"/>
              <a:t> da comunicação, ou seja, o significado ou propósito da comunicação, ou a mensagem ou informação que está a ser transmitida pela comunicação (alem dos dados de tráfego)</a:t>
            </a:r>
          </a:p>
          <a:p>
            <a:pPr marL="342900" lvl="1" indent="-342900">
              <a:spcBef>
                <a:spcPts val="600"/>
              </a:spcBef>
              <a:spcAft>
                <a:spcPts val="1200"/>
              </a:spcAft>
              <a:buFont typeface="Arial"/>
              <a:buChar char="•"/>
            </a:pPr>
            <a:r>
              <a:rPr lang="pt-PT" sz="3200"/>
              <a:t>Inclui </a:t>
            </a:r>
            <a:r>
              <a:rPr lang="pt-PT" sz="3200" b="1" u="sng"/>
              <a:t>conteúdo armazenado</a:t>
            </a:r>
            <a:r>
              <a:rPr lang="pt-PT" sz="3200" b="1"/>
              <a:t> </a:t>
            </a:r>
            <a:r>
              <a:rPr lang="pt-PT" sz="3200"/>
              <a:t>e </a:t>
            </a:r>
            <a:r>
              <a:rPr lang="pt-PT" sz="3200" b="1" u="sng"/>
              <a:t>conteúdo futuro</a:t>
            </a:r>
          </a:p>
          <a:p>
            <a:pPr marL="342900" lvl="1" indent="-342900">
              <a:spcBef>
                <a:spcPts val="600"/>
              </a:spcBef>
              <a:spcAft>
                <a:spcPts val="1200"/>
              </a:spcAft>
              <a:buFont typeface="Arial"/>
              <a:buChar char="•"/>
            </a:pPr>
            <a:endParaRPr lang="en-US" sz="3200" dirty="0"/>
          </a:p>
          <a:p>
            <a:pPr marL="342900" lvl="1" indent="-342900">
              <a:spcBef>
                <a:spcPts val="600"/>
              </a:spcBef>
              <a:spcAft>
                <a:spcPts val="1200"/>
              </a:spcAft>
              <a:buFont typeface="Arial"/>
              <a:buChar char="•"/>
            </a:pPr>
            <a:r>
              <a:rPr lang="pt-PT" sz="3200"/>
              <a:t>Por exemplo, </a:t>
            </a:r>
            <a:r>
              <a:rPr lang="pt-PT" sz="3200" b="1" u="sng"/>
              <a:t>e-mails, imagens, filmes, música</a:t>
            </a:r>
            <a:r>
              <a:rPr lang="pt-PT" sz="3200"/>
              <a:t> e outros ficheiros</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11</a:t>
            </a:fld>
            <a:endParaRPr lang="en-US"/>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pt-PT"/>
              <a:t>!</a:t>
            </a:r>
            <a:fld id="{CBD56858-EB0B-D04D-B23C-7A827FD60C9F}" type="slidenum">
              <a:rPr lang="en-US" smtClean="0"/>
              <a:pPr/>
              <a:t>11</a:t>
            </a:fld>
            <a:endParaRPr lang="en-US"/>
          </a:p>
        </p:txBody>
      </p:sp>
    </p:spTree>
    <p:extLst>
      <p:ext uri="{BB962C8B-B14F-4D97-AF65-F5344CB8AC3E}">
        <p14:creationId xmlns:p14="http://schemas.microsoft.com/office/powerpoint/2010/main" val="17602966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122883" name="Rectangle 3"/>
          <p:cNvSpPr>
            <a:spLocks noGrp="1" noChangeArrowheads="1"/>
          </p:cNvSpPr>
          <p:nvPr>
            <p:ph type="body" idx="1"/>
          </p:nvPr>
        </p:nvSpPr>
        <p:spPr>
          <a:xfrm>
            <a:off x="351690" y="1881560"/>
            <a:ext cx="8405446" cy="4492375"/>
          </a:xfrm>
        </p:spPr>
        <p:txBody>
          <a:bodyPr rtlCol="0">
            <a:noAutofit/>
          </a:bodyPr>
          <a:lstStyle/>
          <a:p>
            <a:pPr marL="514350" indent="-514350" algn="just">
              <a:buFont typeface="+mj-lt"/>
              <a:buAutoNum type="arabicPeriod" startAt="2"/>
            </a:pPr>
            <a:r>
              <a:rPr lang="pt-PT" sz="2800" dirty="0"/>
              <a:t>Quando uma Parte, devido aos "princípios estabelecidos do seu sistema jurídico interno", não pode adotar as medidas referidas no parágrafo </a:t>
            </a:r>
            <a:r>
              <a:rPr lang="pt-PT" sz="2800" dirty="0" err="1"/>
              <a:t>1.a</a:t>
            </a:r>
            <a:r>
              <a:rPr lang="pt-PT" sz="2800" dirty="0"/>
              <a:t>, em vez disso, poderá, conforme necessário adotar medidas legislativas e outras para garantir a recolha em tempo real ou gravação de dados de conteúdo em comunicações especificadas no seu território, através da aplicação de meios técnicos nesse território.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110</a:t>
            </a:fld>
            <a:endParaRPr lang="en-US"/>
          </a:p>
        </p:txBody>
      </p:sp>
    </p:spTree>
    <p:extLst>
      <p:ext uri="{BB962C8B-B14F-4D97-AF65-F5344CB8AC3E}">
        <p14:creationId xmlns:p14="http://schemas.microsoft.com/office/powerpoint/2010/main" val="162753057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Artigo 21</a:t>
            </a:r>
            <a:br>
              <a:rPr lang="pt-PT" sz="3600" b="1"/>
            </a:br>
            <a:r>
              <a:rPr lang="pt-PT" sz="3600" b="1"/>
              <a:t>Interceção de dados de conteúdo</a:t>
            </a:r>
          </a:p>
        </p:txBody>
      </p:sp>
      <p:sp>
        <p:nvSpPr>
          <p:cNvPr id="3"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pt-PT" sz="2800" dirty="0"/>
              <a:t>Cada Parte deve adotar tais medidas legislativas e outras que possam ser necessárias para obrigar o prestador de serviços a manter confidencial o facto da execução de qualquer poder previsto neste artigo e qualquer informação relacionada.</a:t>
            </a:r>
          </a:p>
          <a:p>
            <a:pPr marL="514350" indent="-514350" algn="just">
              <a:buFont typeface="+mj-lt"/>
              <a:buAutoNum type="arabicPeriod" startAt="3"/>
            </a:pPr>
            <a:endParaRPr lang="en-US" sz="2800" dirty="0"/>
          </a:p>
          <a:p>
            <a:pPr marL="514350" indent="-514350" algn="just">
              <a:buFont typeface="+mj-lt"/>
              <a:buAutoNum type="arabicPeriod" startAt="3"/>
            </a:pPr>
            <a:r>
              <a:rPr lang="pt-PT" sz="2800" dirty="0"/>
              <a:t>Os poderes e procedimentos referidos no presente artigo estão sujeitos aos Artigos 14 e 15.</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111</a:t>
            </a:fld>
            <a:endParaRPr lang="en-US"/>
          </a:p>
        </p:txBody>
      </p:sp>
    </p:spTree>
    <p:extLst>
      <p:ext uri="{BB962C8B-B14F-4D97-AF65-F5344CB8AC3E}">
        <p14:creationId xmlns:p14="http://schemas.microsoft.com/office/powerpoint/2010/main" val="228824087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112</a:t>
            </a:fld>
            <a:endParaRPr lang="en-US">
              <a:solidFill>
                <a:schemeClr val="tx1"/>
              </a:solidFill>
            </a:endParaRPr>
          </a:p>
        </p:txBody>
      </p:sp>
      <p:sp>
        <p:nvSpPr>
          <p:cNvPr id="6" name="Rectangle 3"/>
          <p:cNvSpPr txBox="1">
            <a:spLocks noChangeArrowheads="1"/>
          </p:cNvSpPr>
          <p:nvPr/>
        </p:nvSpPr>
        <p:spPr bwMode="auto">
          <a:xfrm>
            <a:off x="457200" y="1758466"/>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pt-PT" sz="2400" dirty="0"/>
              <a:t>Cada Parte adotará as medidas legislativas e outras que sejam necessárias, relativamente a um conjunto de ofensas graves a determinar pela lei nacional, para capacitar as suas </a:t>
            </a:r>
            <a:r>
              <a:rPr lang="pt-PT" b="1" dirty="0">
                <a:solidFill>
                  <a:srgbClr val="FF0000"/>
                </a:solidFill>
              </a:rPr>
              <a:t>autoridades competentes </a:t>
            </a:r>
            <a:r>
              <a:rPr lang="pt-PT" sz="2400" dirty="0"/>
              <a:t>para:</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recolher ou registar através da aplicação de meios técnicos no território dessa Parte, e</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obrigar um prestador de serviços, dentro da sua capacidade técnica existente:</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a recolher ou registar através da aplicação de meios técnicos no território dessa Parte; ou</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para cooperar e auxiliar as autoridades competentes na recolha ou registo de</a:t>
            </a:r>
          </a:p>
          <a:p>
            <a:pPr marL="400050" lvl="1" indent="409575" algn="just" eaLnBrk="1" fontAlgn="auto" hangingPunct="1">
              <a:lnSpc>
                <a:spcPct val="80000"/>
              </a:lnSpc>
              <a:spcBef>
                <a:spcPts val="600"/>
              </a:spcBef>
              <a:spcAft>
                <a:spcPts val="1200"/>
              </a:spcAft>
              <a:buFont typeface="Arial" charset="0"/>
              <a:buNone/>
              <a:defRPr/>
            </a:pPr>
            <a:r>
              <a:rPr lang="pt-PT" sz="2000" dirty="0"/>
              <a:t>	dados de conteúdo, em tempo real, de comunicações especificadas no seu território, transmitidas através de um sistema informático.</a:t>
            </a:r>
          </a:p>
        </p:txBody>
      </p:sp>
    </p:spTree>
    <p:extLst>
      <p:ext uri="{BB962C8B-B14F-4D97-AF65-F5344CB8AC3E}">
        <p14:creationId xmlns:p14="http://schemas.microsoft.com/office/powerpoint/2010/main" val="368598541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Autoridades competentes</a:t>
            </a:r>
          </a:p>
        </p:txBody>
      </p:sp>
      <p:sp>
        <p:nvSpPr>
          <p:cNvPr id="3" name="Content Placeholder 2"/>
          <p:cNvSpPr>
            <a:spLocks noGrp="1"/>
          </p:cNvSpPr>
          <p:nvPr>
            <p:ph idx="1"/>
          </p:nvPr>
        </p:nvSpPr>
        <p:spPr>
          <a:xfrm>
            <a:off x="635000" y="1493838"/>
            <a:ext cx="8229600" cy="4525963"/>
          </a:xfrm>
        </p:spPr>
        <p:txBody>
          <a:bodyPr/>
          <a:lstStyle/>
          <a:p>
            <a:pPr algn="just"/>
            <a:r>
              <a:rPr lang="pt-PT"/>
              <a:t>Talvez:</a:t>
            </a:r>
          </a:p>
          <a:p>
            <a:pPr lvl="1" algn="just"/>
            <a:r>
              <a:rPr lang="pt-PT"/>
              <a:t>Agentes de autoridade</a:t>
            </a:r>
          </a:p>
          <a:p>
            <a:pPr lvl="1" algn="just"/>
            <a:r>
              <a:rPr lang="pt-PT"/>
              <a:t>Agente judicial</a:t>
            </a:r>
          </a:p>
          <a:p>
            <a:pPr lvl="1" algn="just"/>
            <a:r>
              <a:rPr lang="pt-PT"/>
              <a:t>Procurador ou juiz</a:t>
            </a:r>
          </a:p>
          <a:p>
            <a:pPr lvl="1" algn="just"/>
            <a:r>
              <a:rPr lang="pt-PT"/>
              <a:t>Agente administrativo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113</a:t>
            </a:fld>
            <a:endParaRPr lang="en-US">
              <a:solidFill>
                <a:schemeClr val="tx1"/>
              </a:solidFill>
            </a:endParaRPr>
          </a:p>
        </p:txBody>
      </p:sp>
    </p:spTree>
    <p:extLst>
      <p:ext uri="{BB962C8B-B14F-4D97-AF65-F5344CB8AC3E}">
        <p14:creationId xmlns:p14="http://schemas.microsoft.com/office/powerpoint/2010/main" val="396990269"/>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114</a:t>
            </a:fld>
            <a:endParaRPr lang="en-US">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pt-PT" sz="2400" dirty="0"/>
              <a:t>Cada Parte adotará as medidas legislativas e outras que sejam necessárias, relativamente a um conjunto de ofensas graves a determinar pela lei nacional, para capacitar as suas autoridades competentes para:</a:t>
            </a:r>
          </a:p>
          <a:p>
            <a:pPr marL="857250" lvl="1" indent="-457200" algn="just" eaLnBrk="1" fontAlgn="auto" hangingPunct="1">
              <a:lnSpc>
                <a:spcPct val="80000"/>
              </a:lnSpc>
              <a:spcBef>
                <a:spcPts val="600"/>
              </a:spcBef>
              <a:spcAft>
                <a:spcPts val="1200"/>
              </a:spcAft>
              <a:buFont typeface="+mj-lt"/>
              <a:buAutoNum type="alphaLcParenR"/>
              <a:defRPr/>
            </a:pPr>
            <a:r>
              <a:rPr lang="pt-PT" b="1" dirty="0">
                <a:solidFill>
                  <a:srgbClr val="FF0000"/>
                </a:solidFill>
              </a:rPr>
              <a:t>recolher ou registar através da aplicação de meios técnicos </a:t>
            </a:r>
            <a:r>
              <a:rPr lang="pt-PT" sz="2000" dirty="0"/>
              <a:t>no território dessa Parte, e</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obrigar um prestador de serviços, dentro da sua capacidade técnica existente:</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a recolher ou registar através da aplicação de meios técnicos no território dessa Parte; ou</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para cooperar e auxiliar as autoridades competentes na recolha ou registo de</a:t>
            </a:r>
          </a:p>
          <a:p>
            <a:pPr marL="400050" lvl="1" indent="409575" algn="just" eaLnBrk="1" fontAlgn="auto" hangingPunct="1">
              <a:lnSpc>
                <a:spcPct val="80000"/>
              </a:lnSpc>
              <a:spcBef>
                <a:spcPts val="600"/>
              </a:spcBef>
              <a:spcAft>
                <a:spcPts val="1200"/>
              </a:spcAft>
              <a:buFont typeface="Arial" charset="0"/>
              <a:buNone/>
              <a:defRPr/>
            </a:pPr>
            <a:r>
              <a:rPr lang="pt-PT" sz="2000" dirty="0"/>
              <a:t>	dados de conteúdo, em tempo real, de comunicações especificadas no seu território, transmitidas através de um sistema informático.</a:t>
            </a:r>
          </a:p>
        </p:txBody>
      </p:sp>
    </p:spTree>
    <p:extLst>
      <p:ext uri="{BB962C8B-B14F-4D97-AF65-F5344CB8AC3E}">
        <p14:creationId xmlns:p14="http://schemas.microsoft.com/office/powerpoint/2010/main" val="1345723845"/>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Recolher ou registar através da aplicação de meios técnicos</a:t>
            </a:r>
          </a:p>
        </p:txBody>
      </p:sp>
      <p:sp>
        <p:nvSpPr>
          <p:cNvPr id="3" name="Content Placeholder 2"/>
          <p:cNvSpPr>
            <a:spLocks noGrp="1"/>
          </p:cNvSpPr>
          <p:nvPr>
            <p:ph idx="1"/>
          </p:nvPr>
        </p:nvSpPr>
        <p:spPr>
          <a:xfrm>
            <a:off x="635000" y="1934308"/>
            <a:ext cx="8229600" cy="4085493"/>
          </a:xfrm>
        </p:spPr>
        <p:txBody>
          <a:bodyPr/>
          <a:lstStyle/>
          <a:p>
            <a:pPr algn="just"/>
            <a:r>
              <a:rPr lang="pt-PT"/>
              <a:t>Esta parte do poder refere-se ao poder direto das autoridades competentes para recolher e registar dados de conteúdo em tempo real.</a:t>
            </a:r>
          </a:p>
          <a:p>
            <a:pPr algn="just"/>
            <a:endParaRPr lang="en-US" dirty="0"/>
          </a:p>
          <a:p>
            <a:pPr algn="just"/>
            <a:r>
              <a:rPr lang="pt-PT"/>
              <a:t>Nenhuma tecnologia específica que seja necessária a adotar</a:t>
            </a:r>
          </a:p>
          <a:p>
            <a:pPr algn="just"/>
            <a:endParaRPr lang="en-US" dirty="0"/>
          </a:p>
          <a:p>
            <a:pPr algn="just"/>
            <a:endParaRPr lang="en-US" dirty="0"/>
          </a:p>
          <a:p>
            <a:pPr algn="just"/>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115</a:t>
            </a:fld>
            <a:endParaRPr lang="en-US">
              <a:solidFill>
                <a:schemeClr val="tx1"/>
              </a:solidFill>
            </a:endParaRPr>
          </a:p>
        </p:txBody>
      </p:sp>
    </p:spTree>
    <p:extLst>
      <p:ext uri="{BB962C8B-B14F-4D97-AF65-F5344CB8AC3E}">
        <p14:creationId xmlns:p14="http://schemas.microsoft.com/office/powerpoint/2010/main" val="326034047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116</a:t>
            </a:fld>
            <a:endParaRPr lang="en-US">
              <a:solidFill>
                <a:schemeClr val="tx1"/>
              </a:solidFill>
            </a:endParaRPr>
          </a:p>
        </p:txBody>
      </p:sp>
      <p:sp>
        <p:nvSpPr>
          <p:cNvPr id="6" name="Rectangle 3"/>
          <p:cNvSpPr txBox="1">
            <a:spLocks noChangeArrowheads="1"/>
          </p:cNvSpPr>
          <p:nvPr/>
        </p:nvSpPr>
        <p:spPr bwMode="auto">
          <a:xfrm>
            <a:off x="457200" y="1582616"/>
            <a:ext cx="8229600" cy="4980594"/>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pt-PT" sz="2400" dirty="0"/>
              <a:t>Cada Parte adotará as medidas legislativas e outras que sejam necessárias, relativamente a um conjunto de ofensas graves a determinar pela lei nacional, para capacitar as suas autoridades competentes para:</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recolher ou registar através da aplicação de meios técnicos no território dessa Parte, e</a:t>
            </a:r>
          </a:p>
          <a:p>
            <a:pPr marL="857250" lvl="1" indent="-457200" algn="just" eaLnBrk="1" fontAlgn="auto" hangingPunct="1">
              <a:lnSpc>
                <a:spcPct val="80000"/>
              </a:lnSpc>
              <a:spcBef>
                <a:spcPts val="600"/>
              </a:spcBef>
              <a:spcAft>
                <a:spcPts val="1200"/>
              </a:spcAft>
              <a:buFont typeface="+mj-lt"/>
              <a:buAutoNum type="alphaLcParenR"/>
              <a:defRPr/>
            </a:pPr>
            <a:r>
              <a:rPr lang="pt-PT" b="1" dirty="0">
                <a:solidFill>
                  <a:srgbClr val="FF0000"/>
                </a:solidFill>
              </a:rPr>
              <a:t>obrigar um prestador de serviços, dentro da sua capacidade técnica existente</a:t>
            </a:r>
            <a:r>
              <a:rPr lang="pt-PT" sz="2000" dirty="0"/>
              <a:t>:</a:t>
            </a:r>
          </a:p>
          <a:p>
            <a:pPr marL="1257300" lvl="2" indent="-457200" algn="just" eaLnBrk="1" fontAlgn="auto" hangingPunct="1">
              <a:lnSpc>
                <a:spcPct val="80000"/>
              </a:lnSpc>
              <a:spcBef>
                <a:spcPts val="600"/>
              </a:spcBef>
              <a:spcAft>
                <a:spcPts val="1200"/>
              </a:spcAft>
              <a:buFont typeface="+mj-lt"/>
              <a:buAutoNum type="romanUcPeriod"/>
              <a:defRPr/>
            </a:pPr>
            <a:r>
              <a:rPr lang="pt-PT" sz="2000" b="1" dirty="0">
                <a:solidFill>
                  <a:srgbClr val="FF0000"/>
                </a:solidFill>
              </a:rPr>
              <a:t>a recolher ou registar através da aplicação de meios técnicos</a:t>
            </a:r>
            <a:r>
              <a:rPr lang="pt-PT" sz="1600" dirty="0"/>
              <a:t> no território dessa Parte; ou</a:t>
            </a:r>
          </a:p>
          <a:p>
            <a:pPr marL="1257300" lvl="2" indent="-457200" algn="just" eaLnBrk="1" fontAlgn="auto" hangingPunct="1">
              <a:lnSpc>
                <a:spcPct val="80000"/>
              </a:lnSpc>
              <a:spcBef>
                <a:spcPts val="600"/>
              </a:spcBef>
              <a:spcAft>
                <a:spcPts val="1200"/>
              </a:spcAft>
              <a:buFont typeface="+mj-lt"/>
              <a:buAutoNum type="romanUcPeriod"/>
              <a:defRPr/>
            </a:pPr>
            <a:r>
              <a:rPr lang="pt-PT" sz="2000" b="1" dirty="0">
                <a:solidFill>
                  <a:srgbClr val="FF0000"/>
                </a:solidFill>
              </a:rPr>
              <a:t>para cooperar e auxiliar as autoridades competentes </a:t>
            </a:r>
            <a:r>
              <a:rPr lang="pt-PT" sz="1600" dirty="0"/>
              <a:t>na recolha ou registo de</a:t>
            </a:r>
          </a:p>
          <a:p>
            <a:pPr marL="400050" lvl="1" indent="409575" algn="just" eaLnBrk="1" fontAlgn="auto" hangingPunct="1">
              <a:lnSpc>
                <a:spcPct val="80000"/>
              </a:lnSpc>
              <a:spcBef>
                <a:spcPts val="600"/>
              </a:spcBef>
              <a:spcAft>
                <a:spcPts val="1200"/>
              </a:spcAft>
              <a:buFont typeface="Arial" charset="0"/>
              <a:buNone/>
              <a:defRPr/>
            </a:pPr>
            <a:r>
              <a:rPr lang="pt-PT" sz="2000" dirty="0"/>
              <a:t>	dados de conteúdo, em tempo real, de comunicações especificadas no seu território, transmitidas através de um sistema informático.</a:t>
            </a:r>
          </a:p>
        </p:txBody>
      </p:sp>
    </p:spTree>
    <p:extLst>
      <p:ext uri="{BB962C8B-B14F-4D97-AF65-F5344CB8AC3E}">
        <p14:creationId xmlns:p14="http://schemas.microsoft.com/office/powerpoint/2010/main" val="106123984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Obrigação de um prestador de serviços</a:t>
            </a:r>
          </a:p>
        </p:txBody>
      </p:sp>
      <p:sp>
        <p:nvSpPr>
          <p:cNvPr id="3" name="Content Placeholder 2"/>
          <p:cNvSpPr>
            <a:spLocks noGrp="1"/>
          </p:cNvSpPr>
          <p:nvPr>
            <p:ph idx="1"/>
          </p:nvPr>
        </p:nvSpPr>
        <p:spPr>
          <a:xfrm>
            <a:off x="635000" y="1493838"/>
            <a:ext cx="8229600" cy="4525963"/>
          </a:xfrm>
        </p:spPr>
        <p:txBody>
          <a:bodyPr/>
          <a:lstStyle/>
          <a:p>
            <a:pPr algn="just"/>
            <a:r>
              <a:rPr lang="pt-PT" sz="2800" dirty="0"/>
              <a:t>Aplica-se apenas ao grau de capacidade técnica do prestador de serviços, se tais características técnicas são normalmente utilizadas ou não</a:t>
            </a:r>
          </a:p>
          <a:p>
            <a:pPr algn="just"/>
            <a:endParaRPr lang="en-US" sz="2800" dirty="0"/>
          </a:p>
          <a:p>
            <a:pPr algn="just"/>
            <a:r>
              <a:rPr lang="pt-PT" sz="2800" dirty="0"/>
              <a:t>Não impõe obrigações aos prestadores de serviços para:</a:t>
            </a:r>
          </a:p>
          <a:p>
            <a:pPr lvl="1" algn="just"/>
            <a:r>
              <a:rPr lang="pt-PT" sz="2400" dirty="0"/>
              <a:t>Desenvolver novo equipamento</a:t>
            </a:r>
          </a:p>
          <a:p>
            <a:pPr lvl="1" algn="just"/>
            <a:r>
              <a:rPr lang="pt-PT" sz="2400" dirty="0"/>
              <a:t>Contratar suporte especializado</a:t>
            </a:r>
          </a:p>
          <a:p>
            <a:pPr lvl="1" algn="just"/>
            <a:r>
              <a:rPr lang="pt-PT" sz="2400" dirty="0"/>
              <a:t>Envolver-se na reconfiguração dispendiosa de sistemas</a:t>
            </a:r>
          </a:p>
          <a:p>
            <a:pPr lvl="1" algn="just"/>
            <a:endParaRPr lang="en-US" sz="2400" dirty="0"/>
          </a:p>
          <a:p>
            <a:pPr marL="0" indent="0" algn="just">
              <a:buNone/>
            </a:pPr>
            <a:endParaRPr lang="en-US" sz="2800" dirty="0"/>
          </a:p>
          <a:p>
            <a:pPr algn="just"/>
            <a:endParaRPr lang="en-US" sz="28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117</a:t>
            </a:fld>
            <a:endParaRPr lang="en-US">
              <a:solidFill>
                <a:schemeClr val="tx1"/>
              </a:solidFill>
            </a:endParaRPr>
          </a:p>
        </p:txBody>
      </p:sp>
    </p:spTree>
    <p:extLst>
      <p:ext uri="{BB962C8B-B14F-4D97-AF65-F5344CB8AC3E}">
        <p14:creationId xmlns:p14="http://schemas.microsoft.com/office/powerpoint/2010/main" val="260828657"/>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118</a:t>
            </a:fld>
            <a:endParaRPr lang="en-US">
              <a:solidFill>
                <a:schemeClr val="tx1"/>
              </a:solidFill>
            </a:endParaRPr>
          </a:p>
        </p:txBody>
      </p:sp>
      <p:sp>
        <p:nvSpPr>
          <p:cNvPr id="6" name="Rectangle 3"/>
          <p:cNvSpPr txBox="1">
            <a:spLocks noChangeArrowheads="1"/>
          </p:cNvSpPr>
          <p:nvPr/>
        </p:nvSpPr>
        <p:spPr bwMode="auto">
          <a:xfrm>
            <a:off x="457200" y="1600201"/>
            <a:ext cx="8229600" cy="475615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80000"/>
              </a:lnSpc>
              <a:spcBef>
                <a:spcPts val="600"/>
              </a:spcBef>
              <a:spcAft>
                <a:spcPts val="1200"/>
              </a:spcAft>
              <a:buFont typeface="+mj-lt"/>
              <a:buAutoNum type="arabicPeriod"/>
              <a:defRPr/>
            </a:pPr>
            <a:r>
              <a:rPr lang="pt-PT" sz="2400" dirty="0"/>
              <a:t>Cada Parte adotará as medidas legislativas e outras que sejam necessárias, relativamente a um conjunto de ofensas graves a determinar pela lei nacional, para capacitar as suas autoridades competentes para:</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recolher ou registar através da aplicação de meios técnicos no território dessa Parte, e</a:t>
            </a:r>
          </a:p>
          <a:p>
            <a:pPr marL="857250" lvl="1" indent="-457200" algn="just" eaLnBrk="1" fontAlgn="auto" hangingPunct="1">
              <a:lnSpc>
                <a:spcPct val="80000"/>
              </a:lnSpc>
              <a:spcBef>
                <a:spcPts val="600"/>
              </a:spcBef>
              <a:spcAft>
                <a:spcPts val="1200"/>
              </a:spcAft>
              <a:buFont typeface="+mj-lt"/>
              <a:buAutoNum type="alphaLcParenR"/>
              <a:defRPr/>
            </a:pPr>
            <a:r>
              <a:rPr lang="pt-PT" sz="2000" dirty="0"/>
              <a:t>obrigar um prestador de serviços, dentro da sua capacidade técnica existente:</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a recolher ou registar através da aplicação de meios técnicos no território dessa Parte; ou</a:t>
            </a:r>
          </a:p>
          <a:p>
            <a:pPr marL="1257300" lvl="2" indent="-457200" algn="just" eaLnBrk="1" fontAlgn="auto" hangingPunct="1">
              <a:lnSpc>
                <a:spcPct val="80000"/>
              </a:lnSpc>
              <a:spcBef>
                <a:spcPts val="600"/>
              </a:spcBef>
              <a:spcAft>
                <a:spcPts val="1200"/>
              </a:spcAft>
              <a:buFont typeface="+mj-lt"/>
              <a:buAutoNum type="romanUcPeriod"/>
              <a:defRPr/>
            </a:pPr>
            <a:r>
              <a:rPr lang="pt-PT" sz="1600" dirty="0"/>
              <a:t>para cooperar e auxiliar as autoridades competentes na recolha ou registo de</a:t>
            </a:r>
          </a:p>
          <a:p>
            <a:pPr marL="400050" lvl="1" indent="409575" algn="just" eaLnBrk="1" fontAlgn="auto" hangingPunct="1">
              <a:lnSpc>
                <a:spcPct val="80000"/>
              </a:lnSpc>
              <a:spcBef>
                <a:spcPts val="600"/>
              </a:spcBef>
              <a:spcAft>
                <a:spcPts val="1200"/>
              </a:spcAft>
              <a:buFont typeface="Arial" charset="0"/>
              <a:buNone/>
              <a:defRPr/>
            </a:pPr>
            <a:r>
              <a:rPr lang="pt-PT" sz="2000" dirty="0"/>
              <a:t>	dados de conteúdo, em tempo real, de </a:t>
            </a:r>
            <a:r>
              <a:rPr lang="pt-PT" b="1" dirty="0">
                <a:solidFill>
                  <a:srgbClr val="FF0000"/>
                </a:solidFill>
              </a:rPr>
              <a:t>comunicações especificadas </a:t>
            </a:r>
            <a:r>
              <a:rPr lang="pt-PT" sz="2000" dirty="0"/>
              <a:t>no seu território, transmitidas através de um sistema informático.</a:t>
            </a:r>
          </a:p>
        </p:txBody>
      </p:sp>
    </p:spTree>
    <p:extLst>
      <p:ext uri="{BB962C8B-B14F-4D97-AF65-F5344CB8AC3E}">
        <p14:creationId xmlns:p14="http://schemas.microsoft.com/office/powerpoint/2010/main" val="4269844232"/>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Comunicações especificadas</a:t>
            </a:r>
          </a:p>
        </p:txBody>
      </p:sp>
      <p:sp>
        <p:nvSpPr>
          <p:cNvPr id="3" name="Content Placeholder 2"/>
          <p:cNvSpPr>
            <a:spLocks noGrp="1"/>
          </p:cNvSpPr>
          <p:nvPr>
            <p:ph idx="1"/>
          </p:nvPr>
        </p:nvSpPr>
        <p:spPr>
          <a:xfrm>
            <a:off x="635000" y="1493838"/>
            <a:ext cx="8051800" cy="4525963"/>
          </a:xfrm>
        </p:spPr>
        <p:txBody>
          <a:bodyPr/>
          <a:lstStyle/>
          <a:p>
            <a:pPr algn="just">
              <a:spcBef>
                <a:spcPts val="600"/>
              </a:spcBef>
              <a:spcAft>
                <a:spcPts val="1200"/>
              </a:spcAft>
            </a:pPr>
            <a:r>
              <a:rPr lang="pt-PT" dirty="0"/>
              <a:t>Os dados de conteúdo devem estar associados a comunicações específicas que devem ser identificadas através da autorização da autoridade competente</a:t>
            </a:r>
          </a:p>
          <a:p>
            <a:pPr algn="just">
              <a:spcBef>
                <a:spcPts val="600"/>
              </a:spcBef>
              <a:spcAft>
                <a:spcPts val="1200"/>
              </a:spcAft>
            </a:pPr>
            <a:r>
              <a:rPr lang="pt-PT" dirty="0"/>
              <a:t>Vigilância geral ou indiscriminada ou recolha de grandes quantidades de dados de conteúdo não permitida </a:t>
            </a:r>
          </a:p>
          <a:p>
            <a:pPr algn="just">
              <a:spcBef>
                <a:spcPts val="600"/>
              </a:spcBef>
              <a:spcAft>
                <a:spcPts val="1200"/>
              </a:spcAft>
            </a:pPr>
            <a:r>
              <a:rPr lang="pt-PT" dirty="0"/>
              <a:t>"Expedições de pesca" que procuram descobrir atividades criminosas não permitidas</a:t>
            </a:r>
          </a:p>
        </p:txBody>
      </p:sp>
      <p:sp>
        <p:nvSpPr>
          <p:cNvPr id="4" name="Slide Number Placeholder 3"/>
          <p:cNvSpPr>
            <a:spLocks noGrp="1"/>
          </p:cNvSpPr>
          <p:nvPr>
            <p:ph type="sldNum" sz="quarter" idx="12"/>
          </p:nvPr>
        </p:nvSpPr>
        <p:spPr/>
        <p:txBody>
          <a:bodyPr/>
          <a:lstStyle/>
          <a:p>
            <a:pPr>
              <a:defRPr/>
            </a:pPr>
            <a:r>
              <a:rPr lang="pt-PT" dirty="0">
                <a:solidFill>
                  <a:schemeClr val="tx1"/>
                </a:solidFill>
              </a:rPr>
              <a:t>!</a:t>
            </a:r>
            <a:fld id="{A966BBF2-DA90-4DEB-8CEB-816DABC85824}" type="slidenum">
              <a:rPr lang="en-US" smtClean="0">
                <a:solidFill>
                  <a:schemeClr val="tx1"/>
                </a:solidFill>
              </a:rPr>
              <a:pPr>
                <a:defRPr/>
              </a:pPr>
              <a:t>119</a:t>
            </a:fld>
            <a:endParaRPr lang="en-US" dirty="0">
              <a:solidFill>
                <a:schemeClr val="tx1"/>
              </a:solidFill>
            </a:endParaRPr>
          </a:p>
        </p:txBody>
      </p:sp>
    </p:spTree>
    <p:extLst>
      <p:ext uri="{BB962C8B-B14F-4D97-AF65-F5344CB8AC3E}">
        <p14:creationId xmlns:p14="http://schemas.microsoft.com/office/powerpoint/2010/main" val="1663671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420914" y="507091"/>
            <a:ext cx="8519885" cy="5835648"/>
          </a:xfrm>
          <a:ln w="38100">
            <a:solidFill>
              <a:srgbClr val="FF0000"/>
            </a:solidFill>
          </a:ln>
        </p:spPr>
        <p:txBody>
          <a:bodyPr/>
          <a:lstStyle/>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Preservação acelerada de dados informáticos </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Preservação e divulgação acelerada de dados informáticos</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(Artigos 16 e 17 - Convenção de Budapeste)</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pt-PT" sz="2400" i="1">
                <a:ea typeface="ＭＳ Ｐゴシック" pitchFamily="34" charset="-128"/>
              </a:rPr>
              <a:t>Muito inovador e extremamente significativo </a:t>
            </a:r>
          </a:p>
          <a:p>
            <a:pPr algn="ctr" eaLnBrk="1" hangingPunct="1">
              <a:lnSpc>
                <a:spcPct val="80000"/>
              </a:lnSpc>
              <a:spcBef>
                <a:spcPts val="600"/>
              </a:spcBef>
              <a:spcAft>
                <a:spcPts val="1200"/>
              </a:spcAft>
              <a:defRPr/>
            </a:pPr>
            <a:r>
              <a:rPr lang="pt-PT" sz="2400" i="1">
                <a:ea typeface="ＭＳ Ｐゴシック" pitchFamily="34" charset="-128"/>
              </a:rPr>
              <a:t>Foco diferente </a:t>
            </a:r>
          </a:p>
          <a:p>
            <a:pPr eaLnBrk="1" hangingPunct="1">
              <a:lnSpc>
                <a:spcPct val="80000"/>
              </a:lnSpc>
              <a:spcBef>
                <a:spcPts val="600"/>
              </a:spcBef>
              <a:spcAft>
                <a:spcPts val="1200"/>
              </a:spcAft>
              <a:defRPr/>
            </a:pPr>
            <a:r>
              <a:rPr lang="pt-PT" sz="2000" i="1">
                <a:ea typeface="ＭＳ Ｐゴシック" pitchFamily="34" charset="-128"/>
              </a:rPr>
              <a:t>Ambos são acelerados para corresponder à velocidade da circulação de informações no ambiente digital</a:t>
            </a:r>
          </a:p>
          <a:p>
            <a:pPr eaLnBrk="1" hangingPunct="1">
              <a:lnSpc>
                <a:spcPct val="80000"/>
              </a:lnSpc>
              <a:spcBef>
                <a:spcPts val="600"/>
              </a:spcBef>
              <a:spcAft>
                <a:spcPts val="1200"/>
              </a:spcAft>
              <a:defRPr/>
            </a:pPr>
            <a:r>
              <a:rPr lang="pt-PT" sz="2000" i="1">
                <a:ea typeface="ＭＳ Ｐゴシック" pitchFamily="34" charset="-128"/>
              </a:rPr>
              <a:t>O seu nível de intromissão não é muito alto</a:t>
            </a:r>
          </a:p>
          <a:p>
            <a:pPr eaLnBrk="1" hangingPunct="1">
              <a:lnSpc>
                <a:spcPct val="80000"/>
              </a:lnSpc>
              <a:spcBef>
                <a:spcPts val="600"/>
              </a:spcBef>
              <a:spcAft>
                <a:spcPts val="1200"/>
              </a:spcAft>
              <a:defRPr/>
            </a:pPr>
            <a:r>
              <a:rPr lang="pt-PT" sz="2000" i="1">
                <a:ea typeface="ＭＳ Ｐゴシック" pitchFamily="34" charset="-128"/>
              </a:rPr>
              <a:t>No que diz respeito aos dados de tráfego, existe também uma disposição que permite a divulgação acelerada</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smtClean="0">
                <a:solidFill>
                  <a:srgbClr val="898989"/>
                </a:solidFill>
                <a:cs typeface="Arial" charset="0"/>
              </a:rPr>
              <a:pPr>
                <a:spcBef>
                  <a:spcPct val="0"/>
                </a:spcBef>
                <a:buFontTx/>
                <a:buNone/>
              </a:pPr>
              <a:t>12</a:t>
            </a:fld>
            <a:endParaRPr lang="en-US" altLang="fr-FR" sz="1200">
              <a:solidFill>
                <a:srgbClr val="898989"/>
              </a:solidFill>
              <a:cs typeface="Arial" charset="0"/>
            </a:endParaRPr>
          </a:p>
        </p:txBody>
      </p:sp>
    </p:spTree>
    <p:extLst>
      <p:ext uri="{BB962C8B-B14F-4D97-AF65-F5344CB8AC3E}">
        <p14:creationId xmlns:p14="http://schemas.microsoft.com/office/powerpoint/2010/main" val="1551004274"/>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21</a:t>
            </a:r>
            <a:br>
              <a:rPr lang="pt-PT" sz="4000" b="1"/>
            </a:br>
            <a:r>
              <a:rPr lang="pt-PT" sz="4000" b="1"/>
              <a:t>Interceção de dados de conteúdo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120</a:t>
            </a:fld>
            <a:endParaRPr lang="en-US">
              <a:solidFill>
                <a:schemeClr val="tx1"/>
              </a:solidFill>
            </a:endParaRPr>
          </a:p>
        </p:txBody>
      </p:sp>
      <p:sp>
        <p:nvSpPr>
          <p:cNvPr id="6" name="Rectangle 3"/>
          <p:cNvSpPr txBox="1">
            <a:spLocks noChangeArrowheads="1"/>
          </p:cNvSpPr>
          <p:nvPr/>
        </p:nvSpPr>
        <p:spPr bwMode="auto">
          <a:xfrm>
            <a:off x="351690" y="1881560"/>
            <a:ext cx="8405446" cy="4492375"/>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lgn="just">
              <a:buFont typeface="+mj-lt"/>
              <a:buAutoNum type="arabicPeriod" startAt="2"/>
            </a:pPr>
            <a:r>
              <a:rPr lang="pt-PT"/>
              <a:t>Quando uma Parte, devido aos "princípios estabelecidos do seu sistema jurídico interno", não pode adotar as medidas referidas no parágrafo 1.a, em vez disso, poderá, conforme necessário adotar medidas legislativas e </a:t>
            </a:r>
            <a:r>
              <a:rPr lang="pt-PT" sz="4000" b="1">
                <a:solidFill>
                  <a:srgbClr val="FF0000"/>
                </a:solidFill>
              </a:rPr>
              <a:t>outras para garantir a recolha em tempo real ou gravação de dados de conteúdo</a:t>
            </a:r>
            <a:r>
              <a:rPr lang="pt-PT"/>
              <a:t> em comunicações especificadas no seu território, através da aplicação de meios técnicos nesse território.</a:t>
            </a:r>
          </a:p>
        </p:txBody>
      </p:sp>
    </p:spTree>
    <p:extLst>
      <p:ext uri="{BB962C8B-B14F-4D97-AF65-F5344CB8AC3E}">
        <p14:creationId xmlns:p14="http://schemas.microsoft.com/office/powerpoint/2010/main" val="76090872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Outras medidas</a:t>
            </a:r>
          </a:p>
        </p:txBody>
      </p:sp>
      <p:sp>
        <p:nvSpPr>
          <p:cNvPr id="3" name="Content Placeholder 2"/>
          <p:cNvSpPr>
            <a:spLocks noGrp="1"/>
          </p:cNvSpPr>
          <p:nvPr>
            <p:ph idx="1"/>
          </p:nvPr>
        </p:nvSpPr>
        <p:spPr>
          <a:xfrm>
            <a:off x="635000" y="1493838"/>
            <a:ext cx="8229600" cy="4525963"/>
          </a:xfrm>
        </p:spPr>
        <p:txBody>
          <a:bodyPr/>
          <a:lstStyle/>
          <a:p>
            <a:pPr algn="just"/>
            <a:r>
              <a:rPr lang="pt-PT"/>
              <a:t>Algumas jurisdições não permitem que as autoridades policiais recolham e registem dados em tempo real sem assistência ou, pelo menos, conhecimento do prestador de serviços. </a:t>
            </a:r>
          </a:p>
          <a:p>
            <a:pPr algn="just"/>
            <a:endParaRPr lang="en-US" dirty="0"/>
          </a:p>
          <a:p>
            <a:pPr algn="just"/>
            <a:r>
              <a:rPr lang="pt-PT"/>
              <a:t>Podem ser adotadas outras medidas, incluindo:</a:t>
            </a:r>
          </a:p>
          <a:p>
            <a:pPr lvl="1" algn="just"/>
            <a:r>
              <a:rPr lang="pt-PT"/>
              <a:t>Obrigar o prestador de serviços a fornecer instalações técnicas necessárias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121</a:t>
            </a:fld>
            <a:endParaRPr lang="en-US">
              <a:solidFill>
                <a:schemeClr val="tx1"/>
              </a:solidFill>
            </a:endParaRPr>
          </a:p>
        </p:txBody>
      </p:sp>
    </p:spTree>
    <p:extLst>
      <p:ext uri="{BB962C8B-B14F-4D97-AF65-F5344CB8AC3E}">
        <p14:creationId xmlns:p14="http://schemas.microsoft.com/office/powerpoint/2010/main" val="2511390239"/>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rPr>
              <a:t>Artigo 21</a:t>
            </a:r>
            <a:br>
              <a:rPr lang="pt-PT" sz="3600" b="1">
                <a:solidFill>
                  <a:prstClr val="black"/>
                </a:solidFill>
              </a:rPr>
            </a:br>
            <a:r>
              <a:rPr lang="pt-PT" sz="3600" b="1">
                <a:solidFill>
                  <a:prstClr val="black"/>
                </a:solidFill>
              </a:rPr>
              <a:t>Interceção de dados de conteúdo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122</a:t>
            </a:fld>
            <a:endParaRPr lang="en-US">
              <a:solidFill>
                <a:schemeClr val="tx1"/>
              </a:solidFill>
            </a:endParaRPr>
          </a:p>
        </p:txBody>
      </p:sp>
      <p:sp>
        <p:nvSpPr>
          <p:cNvPr id="6" name="Content Placeholder 2"/>
          <p:cNvSpPr>
            <a:spLocks noGrp="1"/>
          </p:cNvSpPr>
          <p:nvPr>
            <p:ph idx="1"/>
          </p:nvPr>
        </p:nvSpPr>
        <p:spPr>
          <a:xfrm>
            <a:off x="316523" y="1951889"/>
            <a:ext cx="8370277" cy="4016009"/>
          </a:xfrm>
        </p:spPr>
        <p:txBody>
          <a:bodyPr/>
          <a:lstStyle/>
          <a:p>
            <a:pPr marL="514350" indent="-514350" algn="just">
              <a:buFont typeface="+mj-lt"/>
              <a:buAutoNum type="arabicPeriod" startAt="3"/>
            </a:pPr>
            <a:r>
              <a:rPr lang="pt-PT" sz="2800"/>
              <a:t>Cada Parte deve adotar tais medidas legislativas e outras que possam ser necessárias para </a:t>
            </a:r>
            <a:r>
              <a:rPr lang="pt-PT" sz="3600" b="1">
                <a:solidFill>
                  <a:srgbClr val="FF0000"/>
                </a:solidFill>
              </a:rPr>
              <a:t>obrigar o prestador de serviços a manter confidencial o facto da execução de qualquer poder </a:t>
            </a:r>
            <a:r>
              <a:rPr lang="pt-PT" sz="2800"/>
              <a:t>previsto neste artigo e qualquer informação relacionada.</a:t>
            </a:r>
          </a:p>
          <a:p>
            <a:pPr marL="514350" indent="-514350" algn="just">
              <a:buFont typeface="+mj-lt"/>
              <a:buAutoNum type="arabicPeriod" startAt="3"/>
            </a:pPr>
            <a:endParaRPr lang="en-US" sz="2800" dirty="0"/>
          </a:p>
          <a:p>
            <a:pPr marL="514350" indent="-514350" algn="just">
              <a:buFont typeface="+mj-lt"/>
              <a:buAutoNum type="arabicPeriod" startAt="3"/>
            </a:pPr>
            <a:r>
              <a:rPr lang="pt-PT" sz="2800"/>
              <a:t>Os poderes e procedimentos referidos no presente artigo estão sujeitos aos Artigos 14 e 15.</a:t>
            </a:r>
          </a:p>
        </p:txBody>
      </p:sp>
    </p:spTree>
    <p:extLst>
      <p:ext uri="{BB962C8B-B14F-4D97-AF65-F5344CB8AC3E}">
        <p14:creationId xmlns:p14="http://schemas.microsoft.com/office/powerpoint/2010/main" val="2443752505"/>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Obrigar o prestador de serviços a manter as medidas confidenciais </a:t>
            </a:r>
          </a:p>
        </p:txBody>
      </p:sp>
      <p:sp>
        <p:nvSpPr>
          <p:cNvPr id="3" name="Content Placeholder 2"/>
          <p:cNvSpPr>
            <a:spLocks noGrp="1"/>
          </p:cNvSpPr>
          <p:nvPr>
            <p:ph idx="1"/>
          </p:nvPr>
        </p:nvSpPr>
        <p:spPr>
          <a:xfrm>
            <a:off x="635000" y="1775198"/>
            <a:ext cx="8051800" cy="4525963"/>
          </a:xfrm>
        </p:spPr>
        <p:txBody>
          <a:bodyPr/>
          <a:lstStyle/>
          <a:p>
            <a:pPr algn="just"/>
            <a:r>
              <a:rPr lang="pt-PT"/>
              <a:t>Apenas eficaz se realizada sem o conhecimento das pessoas que estão a ser investigadas </a:t>
            </a:r>
          </a:p>
          <a:p>
            <a:pPr algn="just"/>
            <a:endParaRPr lang="en-US" dirty="0"/>
          </a:p>
          <a:p>
            <a:pPr algn="just"/>
            <a:r>
              <a:rPr lang="pt-PT"/>
              <a:t>Partes comunicantes não devem perceber a operação</a:t>
            </a:r>
          </a:p>
          <a:p>
            <a:pPr algn="just"/>
            <a:endParaRPr lang="en-US" dirty="0"/>
          </a:p>
          <a:p>
            <a:pPr algn="just"/>
            <a:r>
              <a:rPr lang="pt-PT"/>
              <a:t>Os prestadores de serviços devem estar sob a obrigação de sigilo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123</a:t>
            </a:fld>
            <a:endParaRPr lang="en-US">
              <a:solidFill>
                <a:schemeClr val="tx1"/>
              </a:solidFill>
            </a:endParaRPr>
          </a:p>
        </p:txBody>
      </p:sp>
    </p:spTree>
    <p:extLst>
      <p:ext uri="{BB962C8B-B14F-4D97-AF65-F5344CB8AC3E}">
        <p14:creationId xmlns:p14="http://schemas.microsoft.com/office/powerpoint/2010/main" val="137395180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Clip Art de Marcas de pergunta">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124</a:t>
            </a:fld>
            <a:endParaRPr lang="en-US"/>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pt-PT" sz="3600" b="1"/>
              <a:t>Parte Dois</a:t>
            </a:r>
            <a:br>
              <a:rPr lang="pt-PT" sz="3600" b="1"/>
            </a:br>
            <a:r>
              <a:rPr lang="pt-PT" sz="3600" b="1"/>
              <a:t>Condições e garantias na Convenção de Budapeste</a:t>
            </a:r>
            <a:r>
              <a:rPr lang="pt-PT" sz="450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125</a:t>
            </a:fld>
            <a:endParaRPr lang="en-US"/>
          </a:p>
        </p:txBody>
      </p:sp>
    </p:spTree>
    <p:extLst>
      <p:ext uri="{BB962C8B-B14F-4D97-AF65-F5344CB8AC3E}">
        <p14:creationId xmlns:p14="http://schemas.microsoft.com/office/powerpoint/2010/main" val="352688572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pt-PT" sz="3600" b="1"/>
              <a:t>Artigo 15 § 1</a:t>
            </a:r>
            <a:br>
              <a:rPr lang="pt-PT" sz="3600" b="1"/>
            </a:br>
            <a:r>
              <a:rPr lang="pt-PT" sz="3600" b="1"/>
              <a:t>Condições e garantias </a:t>
            </a:r>
          </a:p>
        </p:txBody>
      </p:sp>
      <p:sp>
        <p:nvSpPr>
          <p:cNvPr id="197635" name="Rectangle 3"/>
          <p:cNvSpPr>
            <a:spLocks noGrp="1" noChangeArrowheads="1"/>
          </p:cNvSpPr>
          <p:nvPr>
            <p:ph type="body" idx="1"/>
          </p:nvPr>
        </p:nvSpPr>
        <p:spPr>
          <a:xfrm>
            <a:off x="457200" y="1914636"/>
            <a:ext cx="8229600" cy="4227025"/>
          </a:xfrm>
        </p:spPr>
        <p:txBody>
          <a:bodyPr rtlCol="0">
            <a:normAutofit/>
          </a:bodyPr>
          <a:lstStyle/>
          <a:p>
            <a:pPr marL="514350" indent="-514350" eaLnBrk="1" fontAlgn="auto" hangingPunct="1">
              <a:spcAft>
                <a:spcPts val="0"/>
              </a:spcAft>
              <a:buFont typeface="+mj-lt"/>
              <a:buAutoNum type="arabicPeriod"/>
              <a:defRPr/>
            </a:pPr>
            <a:r>
              <a:rPr lang="pt-PT">
                <a:latin typeface="+mj-lt"/>
              </a:rPr>
              <a:t>"Cada Parte deve garantir que o </a:t>
            </a:r>
            <a:r>
              <a:rPr lang="pt-PT" b="1">
                <a:solidFill>
                  <a:srgbClr val="FF0000"/>
                </a:solidFill>
                <a:latin typeface="+mj-lt"/>
              </a:rPr>
              <a:t>estabelecimento, a implementação e a aplicação</a:t>
            </a:r>
            <a:r>
              <a:rPr lang="pt-PT">
                <a:latin typeface="+mj-lt"/>
              </a:rPr>
              <a:t> dos poderes e procedimentos previstos nos (Artigos 14 a 21) estão </a:t>
            </a:r>
            <a:r>
              <a:rPr lang="pt-PT" b="1">
                <a:solidFill>
                  <a:srgbClr val="FF0000"/>
                </a:solidFill>
                <a:latin typeface="+mj-lt"/>
              </a:rPr>
              <a:t>sujeitos às condições e garantias</a:t>
            </a:r>
            <a:r>
              <a:rPr lang="pt-PT">
                <a:latin typeface="+mj-lt"/>
              </a:rPr>
              <a:t> previstas na sua </a:t>
            </a:r>
            <a:r>
              <a:rPr lang="pt-PT" b="1">
                <a:solidFill>
                  <a:srgbClr val="FF0000"/>
                </a:solidFill>
                <a:latin typeface="+mj-lt"/>
              </a:rPr>
              <a:t>legislação nacional </a:t>
            </a:r>
            <a:r>
              <a:rPr lang="pt-PT">
                <a:latin typeface="+mj-lt"/>
              </a:rPr>
              <a:t>(…)".</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126</a:t>
            </a:fld>
            <a:endParaRPr lang="en-US"/>
          </a:p>
        </p:txBody>
      </p:sp>
    </p:spTree>
    <p:extLst>
      <p:ext uri="{BB962C8B-B14F-4D97-AF65-F5344CB8AC3E}">
        <p14:creationId xmlns:p14="http://schemas.microsoft.com/office/powerpoint/2010/main" val="3585931024"/>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pt-PT" sz="3600" b="1"/>
              <a:t>Artigo 15 § 1</a:t>
            </a:r>
            <a:br>
              <a:rPr lang="pt-PT" sz="3600" b="1"/>
            </a:br>
            <a:r>
              <a:rPr lang="pt-PT" sz="3600" b="1"/>
              <a:t>Condições e garantias </a:t>
            </a:r>
          </a:p>
        </p:txBody>
      </p:sp>
      <p:sp>
        <p:nvSpPr>
          <p:cNvPr id="197635" name="Rectangle 3"/>
          <p:cNvSpPr>
            <a:spLocks noGrp="1" noChangeArrowheads="1"/>
          </p:cNvSpPr>
          <p:nvPr>
            <p:ph type="body" idx="1"/>
          </p:nvPr>
        </p:nvSpPr>
        <p:spPr>
          <a:xfrm>
            <a:off x="422029" y="1720312"/>
            <a:ext cx="8370277" cy="4636038"/>
          </a:xfrm>
        </p:spPr>
        <p:txBody>
          <a:bodyPr rtlCol="0">
            <a:normAutofit fontScale="92500" lnSpcReduction="20000"/>
          </a:bodyPr>
          <a:lstStyle/>
          <a:p>
            <a:pPr eaLnBrk="1" fontAlgn="auto" hangingPunct="1">
              <a:lnSpc>
                <a:spcPct val="110000"/>
              </a:lnSpc>
              <a:spcBef>
                <a:spcPts val="600"/>
              </a:spcBef>
              <a:spcAft>
                <a:spcPts val="1200"/>
              </a:spcAft>
              <a:defRPr/>
            </a:pPr>
            <a:r>
              <a:rPr lang="pt-PT">
                <a:latin typeface="+mj-lt"/>
              </a:rPr>
              <a:t>Estas garantias devem "fornecer a proteção adequada dos direitos humanos e liberdades, </a:t>
            </a:r>
            <a:r>
              <a:rPr lang="pt-PT" b="1">
                <a:solidFill>
                  <a:srgbClr val="FF0000"/>
                </a:solidFill>
                <a:latin typeface="+mj-lt"/>
              </a:rPr>
              <a:t>incluindo direitos decorrentes das obrigações</a:t>
            </a:r>
            <a:r>
              <a:rPr lang="pt-PT">
                <a:solidFill>
                  <a:srgbClr val="FF0000"/>
                </a:solidFill>
                <a:latin typeface="+mj-lt"/>
              </a:rPr>
              <a:t> </a:t>
            </a:r>
            <a:r>
              <a:rPr lang="pt-PT" b="1">
                <a:solidFill>
                  <a:srgbClr val="FF0000"/>
                </a:solidFill>
                <a:latin typeface="+mj-lt"/>
              </a:rPr>
              <a:t>assumidas</a:t>
            </a:r>
            <a:r>
              <a:rPr lang="pt-PT">
                <a:latin typeface="+mj-lt"/>
              </a:rPr>
              <a:t> sob os instrumentos internacionais de direitos humanos aplicáveis ​​(entre outros, o Concelho Europeu de 1950 "Convenção Europeia dos Direitos Humanos e a de 1950 do Conselho da Europa e o Pacto Internacional das Nações Unidades de 1966 sobre Direitos Civis e Políticos). </a:t>
            </a:r>
          </a:p>
          <a:p>
            <a:pPr eaLnBrk="1" fontAlgn="auto" hangingPunct="1">
              <a:lnSpc>
                <a:spcPct val="110000"/>
              </a:lnSpc>
              <a:spcBef>
                <a:spcPts val="600"/>
              </a:spcBef>
              <a:spcAft>
                <a:spcPts val="1200"/>
              </a:spcAft>
              <a:defRPr/>
            </a:pPr>
            <a:r>
              <a:rPr lang="pt-PT">
                <a:latin typeface="+mj-lt"/>
              </a:rPr>
              <a:t>Estas garantias devem incorporar "o princípio da </a:t>
            </a:r>
            <a:r>
              <a:rPr lang="pt-PT" b="1">
                <a:solidFill>
                  <a:srgbClr val="FF0000"/>
                </a:solidFill>
                <a:latin typeface="+mj-lt"/>
              </a:rPr>
              <a:t>proporcionalidade</a:t>
            </a:r>
            <a:r>
              <a:rPr lang="pt-PT">
                <a:latin typeface="+mj-lt"/>
              </a:rPr>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127</a:t>
            </a:fld>
            <a:endParaRPr lang="en-US"/>
          </a:p>
        </p:txBody>
      </p:sp>
    </p:spTree>
    <p:extLst>
      <p:ext uri="{BB962C8B-B14F-4D97-AF65-F5344CB8AC3E}">
        <p14:creationId xmlns:p14="http://schemas.microsoft.com/office/powerpoint/2010/main" val="211796239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333829" y="274638"/>
            <a:ext cx="8505371" cy="917575"/>
          </a:xfrm>
        </p:spPr>
        <p:txBody>
          <a:bodyPr/>
          <a:lstStyle/>
          <a:p>
            <a:pPr marL="0" indent="0" eaLnBrk="1" fontAlgn="auto" hangingPunct="1">
              <a:spcAft>
                <a:spcPts val="0"/>
              </a:spcAft>
              <a:defRPr/>
            </a:pPr>
            <a:r>
              <a:rPr lang="pt-PT" sz="3600" b="1">
                <a:ea typeface="Verdana" panose="020B0604030504040204" pitchFamily="34" charset="0"/>
                <a:cs typeface="Verdana" panose="020B0604030504040204" pitchFamily="34" charset="0"/>
              </a:rPr>
              <a:t>Direitos garantidos pela ECHR e ICCPR</a:t>
            </a:r>
          </a:p>
        </p:txBody>
      </p:sp>
      <p:sp>
        <p:nvSpPr>
          <p:cNvPr id="197635" name="Rectangle 3"/>
          <p:cNvSpPr>
            <a:spLocks noGrp="1" noChangeArrowheads="1"/>
          </p:cNvSpPr>
          <p:nvPr>
            <p:ph type="body" idx="1"/>
          </p:nvPr>
        </p:nvSpPr>
        <p:spPr>
          <a:xfrm>
            <a:off x="457199" y="1331390"/>
            <a:ext cx="8541658" cy="4805938"/>
          </a:xfrm>
        </p:spPr>
        <p:txBody>
          <a:bodyPr rtlCol="0">
            <a:noAutofit/>
          </a:bodyPr>
          <a:lstStyle/>
          <a:p>
            <a:pPr marL="0" indent="0" eaLnBrk="1" hangingPunct="1">
              <a:spcBef>
                <a:spcPts val="600"/>
              </a:spcBef>
              <a:spcAft>
                <a:spcPts val="1200"/>
              </a:spcAft>
              <a:buNone/>
              <a:defRPr/>
            </a:pPr>
            <a:r>
              <a:rPr lang="pt-PT" sz="2500">
                <a:latin typeface="Verdana" panose="020B0604030504040204" pitchFamily="34" charset="0"/>
                <a:ea typeface="Verdana" panose="020B0604030504040204" pitchFamily="34" charset="0"/>
                <a:cs typeface="Verdana" panose="020B0604030504040204" pitchFamily="34" charset="0"/>
              </a:rPr>
              <a:t>… </a:t>
            </a:r>
            <a:r>
              <a:rPr lang="pt-PT" sz="2800"/>
              <a:t>que poderão entrar em vigor </a:t>
            </a:r>
            <a:r>
              <a:rPr lang="pt-PT" sz="2800" b="1"/>
              <a:t>durante investigações e sentenças de cibercrime</a:t>
            </a:r>
            <a:r>
              <a:rPr lang="pt-PT" sz="2800"/>
              <a:t>:</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Direito à liberdade e segurança,</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Direito a um julgamento justo e à presunção de inocência (incluindo o direito de permanecer em silêncio), </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Direito de não ser considerado culpado de uma infração penal, quando o seu ato ou omissão não constituísse uma infração penal nos termos da lei no momento em que foi cometido; </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Direito à vida privada ou "privacidade", </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Liberdade de pensamento, consciência e religião, </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Liberdade de expressão, </a:t>
            </a:r>
          </a:p>
          <a:p>
            <a:pPr marL="517525" eaLnBrk="1" hangingPunct="1">
              <a:spcBef>
                <a:spcPts val="600"/>
              </a:spcBef>
              <a:spcAft>
                <a:spcPts val="600"/>
              </a:spcAft>
              <a:buFont typeface="Arial" panose="020B0604020202020204" pitchFamily="34" charset="0"/>
              <a:buChar char="•"/>
              <a:defRPr/>
            </a:pPr>
            <a:r>
              <a:rPr lang="pt-PT" sz="2000">
                <a:latin typeface="Verdana" panose="020B0604030504040204" pitchFamily="34" charset="0"/>
                <a:ea typeface="Verdana" panose="020B0604030504040204" pitchFamily="34" charset="0"/>
                <a:cs typeface="Verdana" panose="020B0604030504040204" pitchFamily="34" charset="0"/>
              </a:rPr>
              <a:t>Liberdade de reunião e associação pacífica.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128</a:t>
            </a:fld>
            <a:endParaRPr lang="en-US"/>
          </a:p>
        </p:txBody>
      </p:sp>
    </p:spTree>
    <p:extLst>
      <p:ext uri="{BB962C8B-B14F-4D97-AF65-F5344CB8AC3E}">
        <p14:creationId xmlns:p14="http://schemas.microsoft.com/office/powerpoint/2010/main" val="381221526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pt-PT" sz="3600" b="1"/>
              <a:t>Artigo 15, § 2 e 3</a:t>
            </a:r>
            <a:br>
              <a:rPr lang="pt-PT" sz="3600" b="1"/>
            </a:br>
            <a:r>
              <a:rPr lang="pt-PT" sz="3600" b="1"/>
              <a:t>Condições e garantias </a:t>
            </a:r>
          </a:p>
        </p:txBody>
      </p:sp>
      <p:sp>
        <p:nvSpPr>
          <p:cNvPr id="197635" name="Rectangle 3"/>
          <p:cNvSpPr>
            <a:spLocks noGrp="1" noChangeArrowheads="1"/>
          </p:cNvSpPr>
          <p:nvPr>
            <p:ph type="body" idx="1"/>
          </p:nvPr>
        </p:nvSpPr>
        <p:spPr>
          <a:xfrm>
            <a:off x="457200" y="1801674"/>
            <a:ext cx="8229600" cy="4831598"/>
          </a:xfrm>
        </p:spPr>
        <p:txBody>
          <a:bodyPr rtlCol="0">
            <a:noAutofit/>
          </a:bodyPr>
          <a:lstStyle/>
          <a:p>
            <a:pPr marL="542925" indent="-542925" eaLnBrk="1" fontAlgn="auto" hangingPunct="1">
              <a:lnSpc>
                <a:spcPct val="120000"/>
              </a:lnSpc>
              <a:spcBef>
                <a:spcPts val="600"/>
              </a:spcBef>
              <a:spcAft>
                <a:spcPts val="1200"/>
              </a:spcAft>
              <a:buFont typeface="+mj-lt"/>
              <a:buAutoNum type="arabicPeriod" startAt="2"/>
              <a:defRPr/>
            </a:pPr>
            <a:r>
              <a:rPr lang="pt-PT" sz="2100" dirty="0">
                <a:latin typeface="+mj-lt"/>
              </a:rPr>
              <a:t>As condições e garantias </a:t>
            </a:r>
            <a:r>
              <a:rPr lang="pt-PT" sz="2100" b="1" dirty="0">
                <a:solidFill>
                  <a:srgbClr val="FF0000"/>
                </a:solidFill>
                <a:latin typeface="+mj-lt"/>
              </a:rPr>
              <a:t>devem incluir, </a:t>
            </a:r>
            <a:r>
              <a:rPr lang="pt-PT" sz="2100" b="1" dirty="0" err="1">
                <a:solidFill>
                  <a:srgbClr val="FF0000"/>
                </a:solidFill>
                <a:latin typeface="+mj-lt"/>
              </a:rPr>
              <a:t>inter</a:t>
            </a:r>
            <a:r>
              <a:rPr lang="pt-PT" sz="2100" b="1" dirty="0">
                <a:solidFill>
                  <a:srgbClr val="FF0000"/>
                </a:solidFill>
                <a:latin typeface="+mj-lt"/>
              </a:rPr>
              <a:t> alia</a:t>
            </a:r>
            <a:r>
              <a:rPr lang="pt-PT" sz="2100" dirty="0">
                <a:latin typeface="+mj-lt"/>
              </a:rPr>
              <a:t> e “conforme adequado, tendo em vista a natureza do procedimento ou poder em questão”: “</a:t>
            </a:r>
            <a:r>
              <a:rPr lang="pt-PT" sz="2100" b="1" dirty="0">
                <a:solidFill>
                  <a:srgbClr val="FF0000"/>
                </a:solidFill>
                <a:latin typeface="+mj-lt"/>
              </a:rPr>
              <a:t>Supervisão independente</a:t>
            </a:r>
            <a:r>
              <a:rPr lang="pt-PT" sz="2100" dirty="0">
                <a:latin typeface="+mj-lt"/>
              </a:rPr>
              <a:t> judicial ou outra, </a:t>
            </a:r>
            <a:r>
              <a:rPr lang="pt-PT" sz="2100" b="1" dirty="0">
                <a:solidFill>
                  <a:srgbClr val="FF0000"/>
                </a:solidFill>
                <a:latin typeface="+mj-lt"/>
              </a:rPr>
              <a:t>motivos</a:t>
            </a:r>
            <a:r>
              <a:rPr lang="pt-PT" sz="2100" dirty="0">
                <a:solidFill>
                  <a:srgbClr val="FF0000"/>
                </a:solidFill>
                <a:latin typeface="+mj-lt"/>
              </a:rPr>
              <a:t> </a:t>
            </a:r>
            <a:r>
              <a:rPr lang="pt-PT" sz="2100" dirty="0">
                <a:latin typeface="+mj-lt"/>
              </a:rPr>
              <a:t>que justificam a aplicação e </a:t>
            </a:r>
            <a:r>
              <a:rPr lang="pt-PT" sz="2100" b="1" dirty="0">
                <a:solidFill>
                  <a:srgbClr val="FF0000"/>
                </a:solidFill>
                <a:latin typeface="+mj-lt"/>
              </a:rPr>
              <a:t>limitação</a:t>
            </a:r>
            <a:r>
              <a:rPr lang="pt-PT" sz="2100" dirty="0">
                <a:latin typeface="+mj-lt"/>
              </a:rPr>
              <a:t> do âmbito e duração de tal poder ou procedimento”.</a:t>
            </a:r>
          </a:p>
          <a:p>
            <a:pPr marL="542925" indent="-542925" eaLnBrk="1" fontAlgn="auto" hangingPunct="1">
              <a:lnSpc>
                <a:spcPct val="120000"/>
              </a:lnSpc>
              <a:spcBef>
                <a:spcPts val="600"/>
              </a:spcBef>
              <a:spcAft>
                <a:spcPts val="1200"/>
              </a:spcAft>
              <a:buFont typeface="+mj-lt"/>
              <a:buAutoNum type="arabicPeriod" startAt="2"/>
              <a:defRPr/>
            </a:pPr>
            <a:endParaRPr lang="en-GB" sz="2100" dirty="0"/>
          </a:p>
          <a:p>
            <a:pPr marL="542925" indent="-542925" eaLnBrk="1" fontAlgn="auto" hangingPunct="1">
              <a:lnSpc>
                <a:spcPct val="120000"/>
              </a:lnSpc>
              <a:spcBef>
                <a:spcPts val="600"/>
              </a:spcBef>
              <a:spcAft>
                <a:spcPts val="1200"/>
              </a:spcAft>
              <a:buFont typeface="+mj-lt"/>
              <a:buAutoNum type="arabicPeriod" startAt="2"/>
              <a:defRPr/>
            </a:pPr>
            <a:r>
              <a:rPr lang="pt-PT" sz="2100" dirty="0"/>
              <a:t>Cada Parte deve “</a:t>
            </a:r>
            <a:r>
              <a:rPr lang="pt-PT" sz="2100" b="1" dirty="0">
                <a:solidFill>
                  <a:srgbClr val="FF0000"/>
                </a:solidFill>
              </a:rPr>
              <a:t>considerar o impacto</a:t>
            </a:r>
            <a:r>
              <a:rPr lang="pt-PT" sz="2100" dirty="0"/>
              <a:t> dos poderes e procedimentos em [</a:t>
            </a:r>
            <a:r>
              <a:rPr lang="pt-PT" sz="2100" dirty="0" err="1"/>
              <a:t>Art</a:t>
            </a:r>
            <a:r>
              <a:rPr lang="pt-PT" sz="2100" dirty="0"/>
              <a:t>. 14.º a 21.º] </a:t>
            </a:r>
            <a:r>
              <a:rPr lang="pt-PT" sz="2100" b="1" dirty="0">
                <a:solidFill>
                  <a:srgbClr val="FF0000"/>
                </a:solidFill>
              </a:rPr>
              <a:t>sobre os direitos</a:t>
            </a:r>
            <a:r>
              <a:rPr lang="pt-PT" sz="2100" dirty="0"/>
              <a:t>, responsabilidades e interesses legítimos de terceiros”, na medida em que é consistente com o interesse público, em particular a boa administração da justiça”. </a:t>
            </a:r>
            <a:r>
              <a:rPr lang="pt-PT" sz="2100" baseline="30000" dirty="0"/>
              <a:t>[1]</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129</a:t>
            </a:fld>
            <a:endParaRPr lang="en-US"/>
          </a:p>
        </p:txBody>
      </p:sp>
    </p:spTree>
    <p:extLst>
      <p:ext uri="{BB962C8B-B14F-4D97-AF65-F5344CB8AC3E}">
        <p14:creationId xmlns:p14="http://schemas.microsoft.com/office/powerpoint/2010/main" val="2818489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980060"/>
            <a:ext cx="7988300" cy="4457700"/>
          </a:xfrm>
        </p:spPr>
        <p:txBody>
          <a:bodyPr/>
          <a:lstStyle/>
          <a:p>
            <a:pPr marL="514350" indent="-514350" algn="just" eaLnBrk="1" hangingPunct="1">
              <a:lnSpc>
                <a:spcPct val="90000"/>
              </a:lnSpc>
              <a:buFont typeface="+mj-lt"/>
              <a:buAutoNum type="arabicPeriod"/>
            </a:pPr>
            <a:r>
              <a:rPr lang="pt-PT" sz="3000"/>
              <a:t>Cada Parte adotará as medidas legislativas e outras que se revelem necessárias para permitir às suas autoridades competentes ordenar ou, da mesma forma, obter a pronta conservação de dados informáticos específicos, inclusive dados de tráfego, que tenham sido armazenados por meio de um sistema informático, em particular, existindo motivos para acreditar que os dados do computador são particularmente vulneráveis ​​a perdas ou modificações.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a:t>
            </a:fld>
            <a:endParaRPr lang="en-US"/>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1209448"/>
          </a:xfrm>
        </p:spPr>
        <p:txBody>
          <a:bodyPr/>
          <a:lstStyle/>
          <a:p>
            <a:pPr eaLnBrk="1" hangingPunct="1"/>
            <a:r>
              <a:rPr lang="pt-PT" sz="3000" b="1"/>
              <a:t>Condições e garantias ao abrigo da Convenção Europeia dos Direitos Humanos</a:t>
            </a:r>
          </a:p>
        </p:txBody>
      </p:sp>
      <p:sp>
        <p:nvSpPr>
          <p:cNvPr id="197635" name="Rectangle 3"/>
          <p:cNvSpPr>
            <a:spLocks noGrp="1" noChangeArrowheads="1"/>
          </p:cNvSpPr>
          <p:nvPr>
            <p:ph type="body" idx="1"/>
          </p:nvPr>
        </p:nvSpPr>
        <p:spPr>
          <a:xfrm>
            <a:off x="356461" y="1808626"/>
            <a:ext cx="8462073" cy="4576674"/>
          </a:xfrm>
        </p:spPr>
        <p:txBody>
          <a:bodyPr rtlCol="0">
            <a:noAutofit/>
          </a:bodyPr>
          <a:lstStyle/>
          <a:p>
            <a:pPr marL="0" indent="0" eaLnBrk="1" fontAlgn="auto" hangingPunct="1">
              <a:spcBef>
                <a:spcPts val="600"/>
              </a:spcBef>
              <a:spcAft>
                <a:spcPts val="1200"/>
              </a:spcAft>
              <a:buNone/>
              <a:defRPr/>
            </a:pPr>
            <a:r>
              <a:rPr lang="pt-PT" sz="2300" b="1" dirty="0">
                <a:latin typeface="+mj-lt"/>
              </a:rPr>
              <a:t>Condições a serem cumpridas ao limitar os direitos</a:t>
            </a:r>
            <a:r>
              <a:rPr lang="pt-PT" sz="2300" dirty="0">
                <a:latin typeface="+mj-lt"/>
              </a:rPr>
              <a:t>:</a:t>
            </a:r>
          </a:p>
          <a:p>
            <a:pPr eaLnBrk="1" fontAlgn="auto" hangingPunct="1">
              <a:spcBef>
                <a:spcPts val="600"/>
              </a:spcBef>
              <a:spcAft>
                <a:spcPts val="600"/>
              </a:spcAft>
              <a:defRPr/>
            </a:pPr>
            <a:r>
              <a:rPr lang="pt-PT" sz="2300" dirty="0"/>
              <a:t>Competência exclusiva da lei (</a:t>
            </a:r>
            <a:r>
              <a:rPr lang="pt-PT" sz="2300" b="1" dirty="0">
                <a:solidFill>
                  <a:srgbClr val="FF0000"/>
                </a:solidFill>
                <a:latin typeface="+mj-lt"/>
              </a:rPr>
              <a:t>base legal</a:t>
            </a:r>
            <a:r>
              <a:rPr lang="pt-PT" sz="2300" dirty="0">
                <a:latin typeface="+mj-lt"/>
              </a:rPr>
              <a:t>)</a:t>
            </a:r>
          </a:p>
          <a:p>
            <a:pPr eaLnBrk="1" fontAlgn="auto" hangingPunct="1">
              <a:spcBef>
                <a:spcPts val="600"/>
              </a:spcBef>
              <a:spcAft>
                <a:spcPts val="600"/>
              </a:spcAft>
              <a:defRPr/>
            </a:pPr>
            <a:r>
              <a:rPr lang="pt-PT" sz="2300" dirty="0"/>
              <a:t>Deve ter um objetivo legítimo (</a:t>
            </a:r>
            <a:r>
              <a:rPr lang="pt-PT" sz="2300" b="1" dirty="0">
                <a:solidFill>
                  <a:srgbClr val="FF0000"/>
                </a:solidFill>
                <a:latin typeface="+mj-lt"/>
              </a:rPr>
              <a:t>objetivo legítimo</a:t>
            </a:r>
            <a:r>
              <a:rPr lang="pt-PT" sz="2300" dirty="0">
                <a:latin typeface="+mj-lt"/>
              </a:rPr>
              <a:t>)</a:t>
            </a:r>
          </a:p>
          <a:p>
            <a:pPr eaLnBrk="1" fontAlgn="auto" hangingPunct="1">
              <a:spcBef>
                <a:spcPts val="600"/>
              </a:spcBef>
              <a:spcAft>
                <a:spcPts val="600"/>
              </a:spcAft>
              <a:defRPr/>
            </a:pPr>
            <a:r>
              <a:rPr lang="pt-PT" sz="2300" dirty="0"/>
              <a:t>"Necessidade da interferência numa sociedade democrática" ... o que significa que a interferência deve:</a:t>
            </a:r>
          </a:p>
          <a:p>
            <a:pPr marL="711200" lvl="1" indent="-342900" eaLnBrk="1" fontAlgn="auto" hangingPunct="1">
              <a:spcBef>
                <a:spcPts val="600"/>
              </a:spcBef>
              <a:spcAft>
                <a:spcPts val="600"/>
              </a:spcAft>
              <a:defRPr/>
            </a:pPr>
            <a:r>
              <a:rPr lang="pt-PT" sz="2300" dirty="0">
                <a:latin typeface="+mj-lt"/>
              </a:rPr>
              <a:t>corresponder</a:t>
            </a:r>
            <a:r>
              <a:rPr lang="pt-PT" sz="2300" dirty="0"/>
              <a:t> a uma "necessidade social urgente" (</a:t>
            </a:r>
            <a:r>
              <a:rPr lang="pt-PT" sz="2300" b="1" dirty="0">
                <a:solidFill>
                  <a:srgbClr val="FF0000"/>
                </a:solidFill>
              </a:rPr>
              <a:t>necessidade</a:t>
            </a:r>
            <a:r>
              <a:rPr lang="pt-PT" sz="2300" dirty="0"/>
              <a:t>) </a:t>
            </a:r>
          </a:p>
          <a:p>
            <a:pPr marL="711200" lvl="1" indent="-342900" eaLnBrk="1" fontAlgn="auto" hangingPunct="1">
              <a:spcBef>
                <a:spcPts val="600"/>
              </a:spcBef>
              <a:spcAft>
                <a:spcPts val="600"/>
              </a:spcAft>
              <a:defRPr/>
            </a:pPr>
            <a:r>
              <a:rPr lang="pt-PT" sz="2300" dirty="0">
                <a:latin typeface="+mj-lt"/>
              </a:rPr>
              <a:t>ser</a:t>
            </a:r>
            <a:r>
              <a:rPr lang="pt-PT" sz="2300" dirty="0"/>
              <a:t> proporcional ao objetivo abordado (</a:t>
            </a:r>
            <a:r>
              <a:rPr lang="pt-PT" sz="2300" b="1" dirty="0">
                <a:solidFill>
                  <a:srgbClr val="FF0000"/>
                </a:solidFill>
              </a:rPr>
              <a:t>proporcionalidade</a:t>
            </a:r>
            <a:r>
              <a:rPr lang="pt-PT" sz="2300" dirty="0"/>
              <a:t>)</a:t>
            </a:r>
            <a:r>
              <a:rPr lang="pt-PT" sz="2300" baseline="30000" dirty="0"/>
              <a:t> </a:t>
            </a:r>
          </a:p>
          <a:p>
            <a:pPr eaLnBrk="1" fontAlgn="auto" hangingPunct="1">
              <a:spcBef>
                <a:spcPts val="600"/>
              </a:spcBef>
              <a:spcAft>
                <a:spcPts val="600"/>
              </a:spcAft>
              <a:defRPr/>
            </a:pPr>
            <a:r>
              <a:rPr lang="pt-PT" sz="2300" dirty="0"/>
              <a:t>Os requisitos implícitos pelos princípios de “necessidade” e “proporcionalidade” podem ser classificados ao abrigo de uma ou outra noção.</a:t>
            </a:r>
            <a:r>
              <a:rPr lang="pt-PT" sz="2300" baseline="30000" dirty="0"/>
              <a:t>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130</a:t>
            </a:fld>
            <a:endParaRPr lang="en-US"/>
          </a:p>
        </p:txBody>
      </p:sp>
    </p:spTree>
    <p:extLst>
      <p:ext uri="{BB962C8B-B14F-4D97-AF65-F5344CB8AC3E}">
        <p14:creationId xmlns:p14="http://schemas.microsoft.com/office/powerpoint/2010/main" val="2888794180"/>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pt-PT" sz="3600" b="1"/>
              <a:t>Parte Dois - Anexo</a:t>
            </a:r>
            <a:br>
              <a:rPr lang="pt-PT" sz="3600" b="1"/>
            </a:br>
            <a:r>
              <a:rPr lang="pt-PT" sz="3600" b="1"/>
              <a:t>Condições e garantias ao abrigo da Convenção Europeia dos Direitos Humanos</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131</a:t>
            </a:fld>
            <a:endParaRPr lang="en-US"/>
          </a:p>
        </p:txBody>
      </p:sp>
    </p:spTree>
    <p:extLst>
      <p:ext uri="{BB962C8B-B14F-4D97-AF65-F5344CB8AC3E}">
        <p14:creationId xmlns:p14="http://schemas.microsoft.com/office/powerpoint/2010/main" val="698184346"/>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25000" lnSpcReduction="20000"/>
          </a:bodyPr>
          <a:lstStyle/>
          <a:p>
            <a:pPr eaLnBrk="1" fontAlgn="auto" hangingPunct="1">
              <a:spcAft>
                <a:spcPts val="0"/>
              </a:spcAft>
              <a:defRPr/>
            </a:pPr>
            <a:r>
              <a:rPr lang="pt-PT" sz="12000" b="1"/>
              <a:t>Base legal </a:t>
            </a:r>
            <a:r>
              <a:rPr lang="pt-PT" sz="12000"/>
              <a:t>(sentido substantivo, inclui lei não escrita, jurisprudência</a:t>
            </a:r>
            <a:r>
              <a:rPr lang="pt-PT" sz="11200" baseline="30000"/>
              <a:t>[7]</a:t>
            </a:r>
            <a:r>
              <a:rPr lang="pt-PT" sz="12000"/>
              <a:t>) </a:t>
            </a:r>
          </a:p>
          <a:p>
            <a:pPr marL="628650" lvl="1" indent="-266700" eaLnBrk="1" fontAlgn="auto" hangingPunct="1">
              <a:spcAft>
                <a:spcPts val="0"/>
              </a:spcAft>
              <a:buFont typeface="Courier New" panose="02070309020205020404" pitchFamily="49" charset="0"/>
              <a:buChar char="o"/>
              <a:defRPr/>
            </a:pPr>
            <a:r>
              <a:rPr lang="pt-PT" sz="12000"/>
              <a:t>Claros e precisos;</a:t>
            </a:r>
            <a:r>
              <a:rPr lang="pt-PT" sz="12000" baseline="30000"/>
              <a:t>[8]</a:t>
            </a:r>
            <a:r>
              <a:rPr lang="pt-PT" sz="12000"/>
              <a:t> </a:t>
            </a:r>
            <a:r>
              <a:rPr lang="pt-PT" sz="12000" baseline="30000"/>
              <a:t>[9]</a:t>
            </a:r>
          </a:p>
          <a:p>
            <a:pPr marL="628650" lvl="1" indent="-266700" eaLnBrk="1" fontAlgn="auto" hangingPunct="1">
              <a:spcAft>
                <a:spcPts val="0"/>
              </a:spcAft>
              <a:buFont typeface="Courier New" panose="02070309020205020404" pitchFamily="49" charset="0"/>
              <a:buChar char="o"/>
              <a:defRPr/>
            </a:pPr>
            <a:r>
              <a:rPr lang="pt-PT" sz="12000"/>
              <a:t>Específicos e previsíveis</a:t>
            </a:r>
            <a:r>
              <a:rPr lang="pt-PT" sz="12000" baseline="30000"/>
              <a:t>[2]</a:t>
            </a:r>
            <a:r>
              <a:rPr lang="pt-PT" sz="12000"/>
              <a:t>: formulados com precisão suficiente para permitir ao cidadão regular a sua conduta; e</a:t>
            </a:r>
          </a:p>
          <a:p>
            <a:pPr marL="628650" lvl="1" indent="-266700" eaLnBrk="1" fontAlgn="auto" hangingPunct="1">
              <a:spcAft>
                <a:spcPts val="0"/>
              </a:spcAft>
              <a:buFont typeface="Courier New" panose="02070309020205020404" pitchFamily="49" charset="0"/>
              <a:buChar char="o"/>
              <a:defRPr/>
            </a:pPr>
            <a:r>
              <a:rPr lang="pt-PT" sz="12000"/>
              <a:t>Adequadamente acessível</a:t>
            </a:r>
            <a:r>
              <a:rPr lang="pt-PT" sz="12000" baseline="30000"/>
              <a:t>[2]</a:t>
            </a:r>
            <a:r>
              <a:rPr lang="pt-PT" sz="12000"/>
              <a:t>: o cidadão deve conhecer as regras legais aplicáveis ​​ao seu caso.</a:t>
            </a: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pt-PT" sz="30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132</a:t>
            </a:fld>
            <a:endParaRPr lang="en-US"/>
          </a:p>
        </p:txBody>
      </p:sp>
    </p:spTree>
    <p:extLst>
      <p:ext uri="{BB962C8B-B14F-4D97-AF65-F5344CB8AC3E}">
        <p14:creationId xmlns:p14="http://schemas.microsoft.com/office/powerpoint/2010/main" val="3575362412"/>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229600" cy="5029200"/>
          </a:xfrm>
        </p:spPr>
        <p:txBody>
          <a:bodyPr rtlCol="0">
            <a:normAutofit fontScale="32500" lnSpcReduction="20000"/>
          </a:bodyPr>
          <a:lstStyle/>
          <a:p>
            <a:pPr marL="0" indent="0" eaLnBrk="1" fontAlgn="auto" hangingPunct="1">
              <a:spcAft>
                <a:spcPts val="0"/>
              </a:spcAft>
              <a:buNone/>
              <a:defRPr/>
            </a:pPr>
            <a:r>
              <a:rPr lang="pt-PT" sz="9600" b="1"/>
              <a:t>Objetivo legítimo</a:t>
            </a:r>
          </a:p>
          <a:p>
            <a:pPr marL="0" indent="0" eaLnBrk="1" fontAlgn="auto" hangingPunct="1">
              <a:spcAft>
                <a:spcPts val="0"/>
              </a:spcAft>
              <a:buNone/>
              <a:defRPr/>
            </a:pPr>
            <a:r>
              <a:rPr lang="pt-PT" sz="9600"/>
              <a:t>Os objetivos legítimos para os quais uma interferência num determinado direito pode ser legítima são exaustivamente enumerados no artigo que enuncia o direito. </a:t>
            </a:r>
          </a:p>
          <a:p>
            <a:pPr marL="0" indent="0" eaLnBrk="1" fontAlgn="auto" hangingPunct="1">
              <a:spcAft>
                <a:spcPts val="0"/>
              </a:spcAft>
              <a:buNone/>
              <a:defRPr/>
            </a:pPr>
            <a:r>
              <a:rPr lang="pt-PT" sz="9600"/>
              <a:t>Exemplo: Artigo 8 (direito à vida privada): interesses de segurança nacional, segurança pública ou bem-estar económico do país, prevenção de desordem ou crime, proteção à saúde ou moral e proteção dos direitos e liberdades de outros.</a:t>
            </a:r>
          </a:p>
          <a:p>
            <a:pPr eaLnBrk="1" fontAlgn="auto" hangingPunct="1">
              <a:spcAft>
                <a:spcPts val="0"/>
              </a:spcAft>
              <a:defRPr/>
            </a:pPr>
            <a:endParaRPr lang="en-GB" sz="9600" b="1" dirty="0"/>
          </a:p>
          <a:p>
            <a:pPr marL="0" indent="0" eaLnBrk="1" fontAlgn="auto" hangingPunct="1">
              <a:spcAft>
                <a:spcPts val="0"/>
              </a:spcAft>
              <a:buNone/>
              <a:defRPr/>
            </a:pPr>
            <a:endParaRPr lang="en-GB" b="1" dirty="0">
              <a:latin typeface="+mj-lt"/>
            </a:endParaRPr>
          </a:p>
          <a:p>
            <a:pPr marL="0" indent="0" eaLnBrk="1" fontAlgn="auto" hangingPunct="1">
              <a:spcAft>
                <a:spcPts val="0"/>
              </a:spcAft>
              <a:buNone/>
              <a:defRPr/>
            </a:pPr>
            <a:endParaRPr lang="en-GB" b="1" dirty="0">
              <a:latin typeface="+mj-lt"/>
            </a:endParaRPr>
          </a:p>
        </p:txBody>
      </p:sp>
      <p:sp>
        <p:nvSpPr>
          <p:cNvPr id="5" name="Rectangle 2"/>
          <p:cNvSpPr>
            <a:spLocks noGrp="1" noChangeArrowheads="1"/>
          </p:cNvSpPr>
          <p:nvPr>
            <p:ph type="title"/>
          </p:nvPr>
        </p:nvSpPr>
        <p:spPr>
          <a:xfrm>
            <a:off x="457200" y="274638"/>
            <a:ext cx="8229600" cy="1191305"/>
          </a:xfrm>
        </p:spPr>
        <p:txBody>
          <a:bodyPr/>
          <a:lstStyle/>
          <a:p>
            <a:pPr eaLnBrk="1" hangingPunct="1"/>
            <a:r>
              <a:rPr lang="pt-PT" sz="30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133</a:t>
            </a:fld>
            <a:endParaRPr lang="en-US"/>
          </a:p>
        </p:txBody>
      </p:sp>
    </p:spTree>
    <p:extLst>
      <p:ext uri="{BB962C8B-B14F-4D97-AF65-F5344CB8AC3E}">
        <p14:creationId xmlns:p14="http://schemas.microsoft.com/office/powerpoint/2010/main" val="359653449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600200"/>
            <a:ext cx="8585200" cy="4931229"/>
          </a:xfrm>
        </p:spPr>
        <p:txBody>
          <a:bodyPr rtlCol="0">
            <a:normAutofit fontScale="85000" lnSpcReduction="20000"/>
          </a:bodyPr>
          <a:lstStyle/>
          <a:p>
            <a:pPr eaLnBrk="1" fontAlgn="auto" hangingPunct="1">
              <a:spcAft>
                <a:spcPts val="0"/>
              </a:spcAft>
              <a:defRPr/>
            </a:pPr>
            <a:r>
              <a:rPr lang="pt-PT" b="1">
                <a:latin typeface="+mj-lt"/>
              </a:rPr>
              <a:t>Necessidade da limitação: demonstração</a:t>
            </a:r>
            <a:r>
              <a:rPr lang="pt-PT" baseline="30000">
                <a:latin typeface="+mj-lt"/>
              </a:rPr>
              <a:t>[11] </a:t>
            </a:r>
            <a:r>
              <a:rPr lang="pt-PT">
                <a:latin typeface="+mj-lt"/>
              </a:rPr>
              <a:t> que é realmente adequada satisfazer uma necessidade específica da sociedade</a:t>
            </a:r>
          </a:p>
          <a:p>
            <a:pPr lvl="1" eaLnBrk="1" fontAlgn="auto" hangingPunct="1">
              <a:spcBef>
                <a:spcPts val="1200"/>
              </a:spcBef>
              <a:spcAft>
                <a:spcPts val="0"/>
              </a:spcAft>
              <a:defRPr/>
            </a:pPr>
            <a:r>
              <a:rPr lang="pt-PT" b="1">
                <a:latin typeface="+mj-lt"/>
              </a:rPr>
              <a:t>Uma necessidade social específica deve ser identificada</a:t>
            </a:r>
            <a:r>
              <a:rPr lang="pt-PT">
                <a:latin typeface="+mj-lt"/>
              </a:rPr>
              <a:t> (no âmbito mais amplo do objetivo legítimo prosseguido</a:t>
            </a:r>
            <a:r>
              <a:rPr lang="pt-PT"/>
              <a:t> </a:t>
            </a:r>
            <a:r>
              <a:rPr lang="pt-PT" baseline="30000"/>
              <a:t>[12]</a:t>
            </a:r>
            <a:r>
              <a:rPr lang="pt-PT"/>
              <a:t> </a:t>
            </a:r>
            <a:r>
              <a:rPr lang="pt-PT">
                <a:latin typeface="+mj-lt"/>
              </a:rPr>
              <a:t>) e demonstrada </a:t>
            </a:r>
            <a:r>
              <a:rPr lang="pt-PT" baseline="30000">
                <a:latin typeface="+mj-lt"/>
              </a:rPr>
              <a:t>[10]</a:t>
            </a:r>
            <a:r>
              <a:rPr lang="pt-PT">
                <a:latin typeface="+mj-lt"/>
              </a:rPr>
              <a:t>. Deve possuir um certo nível de severidade, urgência ou imediatismo.</a:t>
            </a:r>
            <a:r>
              <a:rPr lang="pt-PT" sz="2700" baseline="30000"/>
              <a:t>[13§3.14; 3.17; 3.19] [14]</a:t>
            </a:r>
          </a:p>
          <a:p>
            <a:pPr marL="717550" lvl="1" indent="0" eaLnBrk="1" fontAlgn="auto" hangingPunct="1">
              <a:spcAft>
                <a:spcPts val="0"/>
              </a:spcAft>
              <a:buNone/>
              <a:defRPr/>
            </a:pPr>
            <a:r>
              <a:rPr lang="pt-PT" sz="2700" i="1"/>
              <a:t>Esta necessidade social identificada constituirá a base para a implementação/ordenamento/aplicação da limitação (estes motivos terão de ser mencionados na base jurídica, a fim de garantir a proporcionalidade</a:t>
            </a:r>
            <a:r>
              <a:rPr lang="pt-PT" sz="2700" baseline="30000">
                <a:sym typeface="Wingdings" panose="05000000000000000000" pitchFamily="2" charset="2"/>
              </a:rPr>
              <a:t>[9§50] [slides 29, 34]</a:t>
            </a:r>
            <a:r>
              <a:rPr lang="pt-PT" sz="2700">
                <a:sym typeface="Wingdings" panose="05000000000000000000" pitchFamily="2" charset="2"/>
              </a:rPr>
              <a:t>).</a:t>
            </a:r>
          </a:p>
          <a:p>
            <a:pPr lvl="1" eaLnBrk="1" fontAlgn="auto" hangingPunct="1">
              <a:spcBef>
                <a:spcPts val="1200"/>
              </a:spcBef>
              <a:spcAft>
                <a:spcPts val="0"/>
              </a:spcAft>
              <a:defRPr/>
            </a:pPr>
            <a:r>
              <a:rPr lang="pt-PT" b="1"/>
              <a:t>A</a:t>
            </a:r>
            <a:r>
              <a:rPr lang="pt-PT" b="1">
                <a:latin typeface="+mj-lt"/>
              </a:rPr>
              <a:t> limitação deve ser adequada para satisfazer essa necessidade</a:t>
            </a:r>
            <a:r>
              <a:rPr lang="pt-PT"/>
              <a:t> </a:t>
            </a:r>
            <a:r>
              <a:rPr lang="pt-PT">
                <a:latin typeface="+mj-lt"/>
              </a:rPr>
              <a:t>(deve efetivamente mitigar</a:t>
            </a:r>
            <a:r>
              <a:rPr lang="pt-PT"/>
              <a:t> o dano causado à sociedade). Pode implicar a revisão da eficácia das medidas existentes com o mesmo objetivo e explicar por que elas não são suficientes.</a:t>
            </a:r>
            <a:r>
              <a:rPr lang="pt-PT" baseline="30000"/>
              <a:t> [13 §3.19; 3.26] </a:t>
            </a:r>
            <a:r>
              <a:rPr lang="pt-PT"/>
              <a:t> </a:t>
            </a:r>
            <a:r>
              <a:rPr lang="pt-PT" baseline="30000"/>
              <a:t>[15]</a:t>
            </a:r>
          </a:p>
          <a:p>
            <a:pPr lvl="1" eaLnBrk="1" fontAlgn="auto" hangingPunct="1">
              <a:spcAft>
                <a:spcPts val="0"/>
              </a:spcAft>
              <a:defRPr/>
            </a:pPr>
            <a:endParaRPr lang="en-GB" sz="2700" dirty="0"/>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pt-PT" sz="30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134</a:t>
            </a:fld>
            <a:endParaRPr lang="en-US"/>
          </a:p>
        </p:txBody>
      </p:sp>
    </p:spTree>
    <p:extLst>
      <p:ext uri="{BB962C8B-B14F-4D97-AF65-F5344CB8AC3E}">
        <p14:creationId xmlns:p14="http://schemas.microsoft.com/office/powerpoint/2010/main" val="841742860"/>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51429"/>
            <a:ext cx="8229600" cy="5021941"/>
          </a:xfrm>
        </p:spPr>
        <p:txBody>
          <a:bodyPr rtlCol="0">
            <a:normAutofit fontScale="25000" lnSpcReduction="20000"/>
          </a:bodyPr>
          <a:lstStyle/>
          <a:p>
            <a:pPr marL="261938" indent="-261938" eaLnBrk="1" fontAlgn="auto" hangingPunct="1">
              <a:spcAft>
                <a:spcPts val="0"/>
              </a:spcAft>
              <a:defRPr/>
            </a:pPr>
            <a:r>
              <a:rPr lang="pt-PT" sz="7200" b="1"/>
              <a:t>Proporcionalidade com o objetivo abordado (a demonstrar) </a:t>
            </a:r>
            <a:r>
              <a:rPr lang="pt-PT" sz="7200" baseline="30000"/>
              <a:t>[16]</a:t>
            </a:r>
            <a:r>
              <a:rPr lang="pt-PT" sz="7200"/>
              <a:t>:</a:t>
            </a:r>
          </a:p>
          <a:p>
            <a:pPr marL="363538" lvl="1" indent="0" eaLnBrk="1" fontAlgn="auto" hangingPunct="1">
              <a:spcAft>
                <a:spcPts val="0"/>
              </a:spcAft>
              <a:buNone/>
              <a:defRPr/>
            </a:pPr>
            <a:r>
              <a:rPr lang="pt-PT" sz="7200" b="1"/>
              <a:t>1. A interferência deve ser limitada ao estritamente necessário</a:t>
            </a:r>
          </a:p>
          <a:p>
            <a:pPr marL="536575" lvl="2" indent="-361950" eaLnBrk="1" fontAlgn="auto" hangingPunct="1">
              <a:spcAft>
                <a:spcPts val="0"/>
              </a:spcAft>
              <a:buFont typeface="Wingdings" panose="05000000000000000000" pitchFamily="2" charset="2"/>
              <a:buChar char="ü"/>
              <a:defRPr/>
            </a:pPr>
            <a:r>
              <a:rPr lang="pt-PT" sz="7200" b="1"/>
              <a:t>Apropriado ao seu contexto: </a:t>
            </a:r>
            <a:r>
              <a:rPr lang="pt-PT" sz="7200"/>
              <a:t>adaptada à gravidade da necessidade social (quanto mais grave é o problema, maior a interferência pode ser justificada </a:t>
            </a:r>
            <a:r>
              <a:rPr lang="pt-PT" sz="7200" baseline="30000"/>
              <a:t>[18]</a:t>
            </a:r>
            <a:r>
              <a:rPr lang="pt-PT" sz="7200"/>
              <a:t>), à legitimidade da liberdade que está a ser limitada (sensibilidade da informação recolhida, elevada ou baixa expectativa de privacidade dos cidadãos nas circunstâncias específicas, importância do direito que está a ser limitado, etc.). </a:t>
            </a:r>
            <a:r>
              <a:rPr lang="pt-PT" sz="7200" baseline="30000"/>
              <a:t>[19]</a:t>
            </a:r>
          </a:p>
          <a:p>
            <a:pPr marL="536575" lvl="2" indent="-361950" eaLnBrk="1" fontAlgn="auto" hangingPunct="1">
              <a:spcAft>
                <a:spcPts val="0"/>
              </a:spcAft>
              <a:buFont typeface="Wingdings" panose="05000000000000000000" pitchFamily="2" charset="2"/>
              <a:buChar char="ü"/>
              <a:defRPr/>
            </a:pPr>
            <a:r>
              <a:rPr lang="pt-PT" sz="7200" b="1"/>
              <a:t>O seu âmbito não deve exceder o necessário para atingir o objetivo abordado</a:t>
            </a:r>
            <a:r>
              <a:rPr lang="pt-PT" sz="7200" baseline="30000"/>
              <a:t>[20]</a:t>
            </a:r>
            <a:r>
              <a:rPr lang="pt-PT" sz="7200"/>
              <a:t>: limitar ao máximo o volume das intrusões na vida privada, o número de pessoas afetadas </a:t>
            </a:r>
            <a:r>
              <a:rPr lang="pt-PT" sz="7200" baseline="30000"/>
              <a:t>[21]</a:t>
            </a:r>
            <a:r>
              <a:rPr lang="pt-PT" sz="7200"/>
              <a:t>, os casos de exercício da medida (os poderes das LEA de decisão e ação deve ser limitada ao que é necessário) e o tempo durante a qual a medida será efetiva. </a:t>
            </a:r>
            <a:r>
              <a:rPr lang="pt-PT" sz="7200" baseline="30000"/>
              <a:t>[22]</a:t>
            </a:r>
          </a:p>
          <a:p>
            <a:pPr marL="536575" lvl="2" indent="-361950" eaLnBrk="1" fontAlgn="auto" hangingPunct="1">
              <a:spcAft>
                <a:spcPts val="0"/>
              </a:spcAft>
              <a:buFont typeface="Wingdings" panose="05000000000000000000" pitchFamily="2" charset="2"/>
              <a:buChar char="ü"/>
              <a:defRPr/>
            </a:pPr>
            <a:r>
              <a:rPr lang="pt-PT" sz="7200" b="1"/>
              <a:t>Deve ser a menos restritiva na sua natureza: </a:t>
            </a:r>
            <a:r>
              <a:rPr lang="pt-PT" sz="7200"/>
              <a:t>a necessidade social urgente não deve ser satisfatoriamente abordada por uma medida menos restritiva</a:t>
            </a:r>
            <a:r>
              <a:rPr lang="pt-PT" sz="7200" baseline="30000"/>
              <a:t>[23, 24]</a:t>
            </a:r>
            <a:r>
              <a:rPr lang="pt-PT" sz="7200"/>
              <a:t>. Ex.: publicação de restrição de injunção vs. divulgação da fonte </a:t>
            </a:r>
            <a:r>
              <a:rPr lang="pt-PT" sz="7200" baseline="30000"/>
              <a:t>[25]</a:t>
            </a:r>
            <a:r>
              <a:rPr lang="pt-PT" sz="7200"/>
              <a:t>; a vigilância por GPS foi admitida, uma vez que métodos de investigação menos intrusivos se mostraram insuficientes. </a:t>
            </a:r>
            <a:r>
              <a:rPr lang="pt-PT" sz="7200" baseline="30000"/>
              <a:t>[15]</a:t>
            </a:r>
          </a:p>
          <a:p>
            <a:pPr marL="536575" lvl="2" indent="-361950" eaLnBrk="1" fontAlgn="auto" hangingPunct="1">
              <a:spcAft>
                <a:spcPts val="0"/>
              </a:spcAft>
              <a:buFont typeface="Wingdings" panose="05000000000000000000" pitchFamily="2" charset="2"/>
              <a:buChar char="ü"/>
              <a:defRPr/>
            </a:pPr>
            <a:r>
              <a:rPr lang="pt-PT" sz="7200" b="1"/>
              <a:t>O impacto global da interferência não deve levar a extinguir</a:t>
            </a:r>
            <a:r>
              <a:rPr lang="pt-PT" sz="7200"/>
              <a:t>, </a:t>
            </a:r>
            <a:r>
              <a:rPr lang="pt-PT" sz="7200" b="1"/>
              <a:t>na prática</a:t>
            </a:r>
            <a:r>
              <a:rPr lang="pt-PT" sz="7200"/>
              <a:t>, um direito protegido. </a:t>
            </a:r>
          </a:p>
          <a:p>
            <a:pPr marL="623888" lvl="1" indent="0" eaLnBrk="1" fontAlgn="auto" hangingPunct="1">
              <a:spcAft>
                <a:spcPts val="0"/>
              </a:spcAft>
              <a:buNone/>
              <a:defRPr/>
            </a:pPr>
            <a:endParaRPr lang="en-GB" sz="3800" baseline="30000" dirty="0">
              <a:latin typeface="+mj-lt"/>
            </a:endParaRPr>
          </a:p>
          <a:p>
            <a:pPr lvl="1" eaLnBrk="1" fontAlgn="auto" hangingPunct="1">
              <a:spcAft>
                <a:spcPts val="0"/>
              </a:spcAft>
              <a:defRPr/>
            </a:pPr>
            <a:endParaRPr lang="en-GB" dirty="0">
              <a:latin typeface="+mj-lt"/>
            </a:endParaRPr>
          </a:p>
          <a:p>
            <a:pPr marL="0" indent="0" eaLnBrk="1" fontAlgn="auto" hangingPunct="1">
              <a:spcAft>
                <a:spcPts val="0"/>
              </a:spcAft>
              <a:buNone/>
              <a:defRPr/>
            </a:pPr>
            <a:endParaRPr lang="en-GB" dirty="0">
              <a:latin typeface="+mj-lt"/>
            </a:endParaRPr>
          </a:p>
        </p:txBody>
      </p:sp>
      <p:sp>
        <p:nvSpPr>
          <p:cNvPr id="5" name="Rectangle 2"/>
          <p:cNvSpPr>
            <a:spLocks noGrp="1" noChangeArrowheads="1"/>
          </p:cNvSpPr>
          <p:nvPr>
            <p:ph type="title"/>
          </p:nvPr>
        </p:nvSpPr>
        <p:spPr>
          <a:xfrm>
            <a:off x="457200" y="274638"/>
            <a:ext cx="8229600" cy="1325562"/>
          </a:xfrm>
        </p:spPr>
        <p:txBody>
          <a:bodyPr/>
          <a:lstStyle/>
          <a:p>
            <a:pPr eaLnBrk="1" hangingPunct="1"/>
            <a:r>
              <a:rPr lang="pt-PT" sz="30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135</a:t>
            </a:fld>
            <a:endParaRPr lang="en-US"/>
          </a:p>
        </p:txBody>
      </p:sp>
    </p:spTree>
    <p:extLst>
      <p:ext uri="{BB962C8B-B14F-4D97-AF65-F5344CB8AC3E}">
        <p14:creationId xmlns:p14="http://schemas.microsoft.com/office/powerpoint/2010/main" val="403852327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333829" y="1309914"/>
            <a:ext cx="8563428" cy="5257800"/>
          </a:xfrm>
        </p:spPr>
        <p:txBody>
          <a:bodyPr rtlCol="0">
            <a:noAutofit/>
          </a:bodyPr>
          <a:lstStyle/>
          <a:p>
            <a:pPr marL="261938" lvl="0" indent="-261938" eaLnBrk="1" fontAlgn="auto" hangingPunct="1">
              <a:spcAft>
                <a:spcPts val="0"/>
              </a:spcAft>
              <a:defRPr/>
            </a:pPr>
            <a:r>
              <a:rPr lang="pt-PT" sz="1900" b="1" dirty="0">
                <a:solidFill>
                  <a:prstClr val="black"/>
                </a:solidFill>
              </a:rPr>
              <a:t>Proporcionalidade ao objetivo pretendido (a demonstrar)</a:t>
            </a:r>
            <a:r>
              <a:rPr lang="pt-PT" sz="1900" dirty="0">
                <a:solidFill>
                  <a:prstClr val="black"/>
                </a:solidFill>
              </a:rPr>
              <a:t> (acompanhamento):</a:t>
            </a:r>
          </a:p>
          <a:p>
            <a:pPr marL="363538" lvl="1" indent="0" eaLnBrk="1" fontAlgn="auto" hangingPunct="1">
              <a:spcAft>
                <a:spcPts val="0"/>
              </a:spcAft>
              <a:buNone/>
              <a:defRPr/>
            </a:pPr>
            <a:r>
              <a:rPr lang="pt-PT" sz="1900" b="1" dirty="0">
                <a:latin typeface="+mj-lt"/>
              </a:rPr>
              <a:t>2. Devem ser implementadas garantias adequadas e eficazes </a:t>
            </a:r>
            <a:r>
              <a:rPr lang="pt-PT" sz="1900" b="1" baseline="30000" dirty="0">
                <a:latin typeface="+mj-lt"/>
              </a:rPr>
              <a:t>[26]</a:t>
            </a:r>
            <a:r>
              <a:rPr lang="pt-PT" sz="1900" b="1" dirty="0">
                <a:latin typeface="+mj-lt"/>
              </a:rPr>
              <a:t>: </a:t>
            </a:r>
          </a:p>
          <a:p>
            <a:pPr marL="711200" lvl="2" indent="-174625" eaLnBrk="1" fontAlgn="auto" hangingPunct="1">
              <a:spcBef>
                <a:spcPts val="100"/>
              </a:spcBef>
              <a:spcAft>
                <a:spcPts val="0"/>
              </a:spcAft>
              <a:buFont typeface="Arial" panose="020B0604020202020204" pitchFamily="34" charset="0"/>
              <a:buChar char="•"/>
              <a:defRPr/>
            </a:pPr>
            <a:r>
              <a:rPr lang="pt-PT" sz="1900" b="1" dirty="0">
                <a:latin typeface="+mj-lt"/>
              </a:rPr>
              <a:t>As garantias são medidas que "tornam possível" </a:t>
            </a:r>
            <a:r>
              <a:rPr lang="pt-PT" sz="1900" b="1" baseline="30000" dirty="0">
                <a:latin typeface="+mj-lt"/>
              </a:rPr>
              <a:t>[27]</a:t>
            </a:r>
            <a:r>
              <a:rPr lang="pt-PT" sz="1900" b="1" dirty="0">
                <a:latin typeface="+mj-lt"/>
              </a:rPr>
              <a:t> o respeito do direito em questão</a:t>
            </a:r>
            <a:r>
              <a:rPr lang="pt-PT" sz="1900" b="1" baseline="30000" dirty="0"/>
              <a:t> </a:t>
            </a:r>
            <a:r>
              <a:rPr lang="pt-PT" sz="1900" baseline="30000" dirty="0"/>
              <a:t>[25§55]</a:t>
            </a:r>
            <a:r>
              <a:rPr lang="pt-PT" sz="1900" dirty="0">
                <a:latin typeface="+mj-lt"/>
              </a:rPr>
              <a:t>, portanto, o respeito da proporcionalidade e dos outros requisitos para limitar a liberdade, evitando assim a arbitrariedade</a:t>
            </a:r>
            <a:r>
              <a:rPr lang="pt-PT" sz="1900" baseline="30000" dirty="0"/>
              <a:t> [27]</a:t>
            </a:r>
            <a:r>
              <a:rPr lang="pt-PT" sz="1900" dirty="0">
                <a:latin typeface="+mj-lt"/>
              </a:rPr>
              <a:t>. </a:t>
            </a:r>
          </a:p>
          <a:p>
            <a:pPr marL="711200" lvl="2" indent="-174625" eaLnBrk="1" fontAlgn="auto" hangingPunct="1">
              <a:spcAft>
                <a:spcPts val="0"/>
              </a:spcAft>
              <a:buFont typeface="Arial" panose="020B0604020202020204" pitchFamily="34" charset="0"/>
              <a:buChar char="•"/>
              <a:defRPr/>
            </a:pPr>
            <a:r>
              <a:rPr lang="pt-PT" sz="1900" b="1" dirty="0">
                <a:latin typeface="+mj-lt"/>
              </a:rPr>
              <a:t>Elas também podem ser utilizadas para fornecer proteção equivalente quando a necessidade ou os testes de proporcionalidade apresentam pontos fracos</a:t>
            </a:r>
            <a:r>
              <a:rPr lang="pt-PT" sz="1900" dirty="0">
                <a:latin typeface="+mj-lt"/>
              </a:rPr>
              <a:t> ou quando as</a:t>
            </a:r>
            <a:r>
              <a:rPr lang="pt-PT" sz="1900" dirty="0"/>
              <a:t> garantias previstas pela lei genérica são impraticáveis </a:t>
            </a:r>
            <a:r>
              <a:rPr lang="pt-PT" sz="1900" dirty="0" err="1"/>
              <a:t>​​nas</a:t>
            </a:r>
            <a:r>
              <a:rPr lang="pt-PT" sz="1900" dirty="0"/>
              <a:t> circunstâncias específicas </a:t>
            </a:r>
            <a:r>
              <a:rPr lang="pt-PT" sz="1900" baseline="30000" dirty="0"/>
              <a:t>[26§55]</a:t>
            </a:r>
            <a:r>
              <a:rPr lang="pt-PT" sz="1900" dirty="0"/>
              <a:t>. Por exemplo, a lei pode proibir o processamento de dados "sensíveis" se não for absolutamente necessário para os propósitos de uma investigação específica </a:t>
            </a:r>
            <a:r>
              <a:rPr lang="pt-PT" sz="1900" baseline="30000" dirty="0"/>
              <a:t>[28]</a:t>
            </a:r>
            <a:r>
              <a:rPr lang="pt-PT" sz="1900" dirty="0"/>
              <a:t> , mas isso é quase impossível de evitar quando os dados públicos são recolhidos automaticamente nas redes sociais. </a:t>
            </a:r>
          </a:p>
          <a:p>
            <a:pPr marL="711200" lvl="2" indent="-174625" eaLnBrk="1" fontAlgn="auto" hangingPunct="1">
              <a:spcAft>
                <a:spcPts val="0"/>
              </a:spcAft>
              <a:buFont typeface="Arial" panose="020B0604020202020204" pitchFamily="34" charset="0"/>
              <a:buChar char="•"/>
              <a:defRPr/>
            </a:pPr>
            <a:r>
              <a:rPr lang="pt-PT" sz="1900" b="1" dirty="0">
                <a:latin typeface="+mj-lt"/>
              </a:rPr>
              <a:t>As garantias consistem essencialmente em dois tipos de medidas</a:t>
            </a:r>
            <a:r>
              <a:rPr lang="pt-PT" sz="1900" dirty="0">
                <a:latin typeface="+mj-lt"/>
              </a:rPr>
              <a:t>: (1) Definição dos limites da lei e clara menção desses limites na lei (sentido substancial), e (2) medidas de fiscalização e controlo que garantam que esses limites (e mais geralmente os outros requisitos de proteção de direitos) sejam respeitados.</a:t>
            </a:r>
          </a:p>
        </p:txBody>
      </p:sp>
      <p:sp>
        <p:nvSpPr>
          <p:cNvPr id="5" name="Rectangle 2"/>
          <p:cNvSpPr>
            <a:spLocks noGrp="1" noChangeArrowheads="1"/>
          </p:cNvSpPr>
          <p:nvPr>
            <p:ph type="title"/>
          </p:nvPr>
        </p:nvSpPr>
        <p:spPr>
          <a:xfrm>
            <a:off x="457200" y="274638"/>
            <a:ext cx="8229600" cy="1035276"/>
          </a:xfrm>
        </p:spPr>
        <p:txBody>
          <a:bodyPr/>
          <a:lstStyle/>
          <a:p>
            <a:pPr eaLnBrk="1" hangingPunct="1"/>
            <a:r>
              <a:rPr lang="pt-PT" sz="28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136</a:t>
            </a:fld>
            <a:endParaRPr lang="en-US"/>
          </a:p>
        </p:txBody>
      </p:sp>
    </p:spTree>
    <p:extLst>
      <p:ext uri="{BB962C8B-B14F-4D97-AF65-F5344CB8AC3E}">
        <p14:creationId xmlns:p14="http://schemas.microsoft.com/office/powerpoint/2010/main" val="3611551918"/>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329871"/>
            <a:ext cx="8556171" cy="4974772"/>
          </a:xfrm>
        </p:spPr>
        <p:txBody>
          <a:bodyPr rtlCol="0">
            <a:noAutofit/>
          </a:bodyPr>
          <a:lstStyle/>
          <a:p>
            <a:pPr marL="174625" lvl="2" indent="0" eaLnBrk="1" fontAlgn="auto" hangingPunct="1">
              <a:spcAft>
                <a:spcPts val="0"/>
              </a:spcAft>
              <a:buNone/>
              <a:defRPr/>
            </a:pPr>
            <a:r>
              <a:rPr lang="pt-PT" sz="1600" b="1" dirty="0">
                <a:latin typeface="+mj-lt"/>
              </a:rPr>
              <a:t>2. Devem ser implementadas garantias adequadas e </a:t>
            </a:r>
            <a:r>
              <a:rPr lang="pt-PT" sz="1600" b="1" dirty="0" err="1">
                <a:latin typeface="+mj-lt"/>
              </a:rPr>
              <a:t>efetivas</a:t>
            </a:r>
            <a:r>
              <a:rPr lang="pt-PT" sz="1600" b="1" baseline="30000" dirty="0" err="1">
                <a:latin typeface="+mj-lt"/>
              </a:rPr>
              <a:t>[26</a:t>
            </a:r>
            <a:r>
              <a:rPr lang="pt-PT" sz="1600" b="1" baseline="30000" dirty="0">
                <a:latin typeface="+mj-lt"/>
              </a:rPr>
              <a:t>]</a:t>
            </a:r>
            <a:r>
              <a:rPr lang="pt-PT" sz="1600" b="1" dirty="0">
                <a:latin typeface="+mj-lt"/>
              </a:rPr>
              <a:t> </a:t>
            </a:r>
            <a:r>
              <a:rPr lang="pt-PT" sz="1600" dirty="0">
                <a:latin typeface="+mj-lt"/>
              </a:rPr>
              <a:t>(acompanhamento) </a:t>
            </a:r>
          </a:p>
          <a:p>
            <a:pPr marL="449263" lvl="3" indent="0" eaLnBrk="1" fontAlgn="auto" hangingPunct="1">
              <a:spcAft>
                <a:spcPts val="0"/>
              </a:spcAft>
              <a:buNone/>
              <a:defRPr/>
            </a:pPr>
            <a:r>
              <a:rPr lang="pt-PT" sz="1600" b="1" dirty="0"/>
              <a:t>(1) Os limites da interferência devem ser previstos e detalhados nas disposições legais </a:t>
            </a:r>
            <a:r>
              <a:rPr lang="pt-PT" sz="1600" baseline="30000" dirty="0"/>
              <a:t>[26] [29]</a:t>
            </a:r>
            <a:r>
              <a:rPr lang="pt-PT" sz="1600" dirty="0"/>
              <a:t>. Estes limites incluem:</a:t>
            </a:r>
          </a:p>
          <a:p>
            <a:pPr marL="711200" lvl="3" indent="-174625" eaLnBrk="1" fontAlgn="auto" hangingPunct="1">
              <a:spcAft>
                <a:spcPts val="0"/>
              </a:spcAft>
              <a:buFont typeface="Arial" panose="020B0604020202020204" pitchFamily="34" charset="0"/>
              <a:buChar char="•"/>
              <a:defRPr/>
            </a:pPr>
            <a:r>
              <a:rPr lang="pt-PT" sz="1600" b="1" dirty="0"/>
              <a:t>Casos</a:t>
            </a:r>
            <a:r>
              <a:rPr lang="pt-PT" sz="1600" dirty="0"/>
              <a:t> em que a medida pode </a:t>
            </a:r>
            <a:r>
              <a:rPr lang="pt-PT" sz="1600" dirty="0" err="1"/>
              <a:t>ocorrer.</a:t>
            </a:r>
            <a:r>
              <a:rPr lang="pt-PT" sz="1600" b="1" baseline="30000" dirty="0" err="1"/>
              <a:t>[26</a:t>
            </a:r>
            <a:r>
              <a:rPr lang="pt-PT" sz="1600" b="1" baseline="30000" dirty="0"/>
              <a:t>]</a:t>
            </a:r>
          </a:p>
          <a:p>
            <a:pPr marL="711200" lvl="3" indent="-174625" eaLnBrk="1" fontAlgn="auto" hangingPunct="1">
              <a:spcAft>
                <a:spcPts val="0"/>
              </a:spcAft>
              <a:buFont typeface="Arial" panose="020B0604020202020204" pitchFamily="34" charset="0"/>
              <a:buChar char="•"/>
              <a:defRPr/>
            </a:pPr>
            <a:r>
              <a:rPr lang="pt-PT" sz="1600" b="1" dirty="0"/>
              <a:t>Motivos</a:t>
            </a:r>
            <a:r>
              <a:rPr lang="pt-PT" sz="1600" dirty="0"/>
              <a:t> necessários para ordenar as medidas (poder ou procedimento).</a:t>
            </a:r>
            <a:r>
              <a:rPr lang="pt-PT" sz="1600" b="1" baseline="30000" dirty="0"/>
              <a:t>[26]</a:t>
            </a:r>
          </a:p>
          <a:p>
            <a:pPr marL="711200" lvl="3" indent="-174625" eaLnBrk="1" fontAlgn="auto" hangingPunct="1">
              <a:spcAft>
                <a:spcPts val="0"/>
              </a:spcAft>
              <a:buFont typeface="Arial" panose="020B0604020202020204" pitchFamily="34" charset="0"/>
              <a:buChar char="•"/>
              <a:defRPr/>
            </a:pPr>
            <a:r>
              <a:rPr lang="pt-PT" sz="1600" b="1" dirty="0"/>
              <a:t>Comprimento</a:t>
            </a:r>
            <a:r>
              <a:rPr lang="pt-PT" sz="1600" dirty="0"/>
              <a:t> da </a:t>
            </a:r>
            <a:r>
              <a:rPr lang="pt-PT" sz="1600" dirty="0" err="1"/>
              <a:t>medida</a:t>
            </a:r>
            <a:r>
              <a:rPr lang="pt-PT" sz="1600" baseline="30000" dirty="0" err="1"/>
              <a:t>[26</a:t>
            </a:r>
            <a:r>
              <a:rPr lang="pt-PT" sz="1600" baseline="30000" dirty="0"/>
              <a:t>]</a:t>
            </a:r>
            <a:r>
              <a:rPr lang="pt-PT" sz="1600" dirty="0"/>
              <a:t>: por ex. prazos relativos à conservação rápida de dados informáticos (artigo 16.º da Convenção de Budapeste).</a:t>
            </a:r>
          </a:p>
          <a:p>
            <a:pPr marL="711200" lvl="3" indent="-174625" eaLnBrk="1" fontAlgn="auto" hangingPunct="1">
              <a:spcAft>
                <a:spcPts val="0"/>
              </a:spcAft>
              <a:buFont typeface="Arial" panose="020B0604020202020204" pitchFamily="34" charset="0"/>
              <a:buChar char="•"/>
              <a:defRPr/>
            </a:pPr>
            <a:r>
              <a:rPr lang="pt-PT" sz="1600" b="1" dirty="0"/>
              <a:t>Extensão dos poderes dos </a:t>
            </a:r>
            <a:r>
              <a:rPr lang="pt-PT" sz="1600" b="1" dirty="0" err="1"/>
              <a:t>LEAs</a:t>
            </a:r>
            <a:r>
              <a:rPr lang="pt-PT" sz="1600" baseline="30000" dirty="0" err="1"/>
              <a:t>[26</a:t>
            </a:r>
            <a:r>
              <a:rPr lang="pt-PT" sz="1600" baseline="30000" dirty="0"/>
              <a:t>]  </a:t>
            </a:r>
            <a:r>
              <a:rPr lang="pt-PT" sz="1600" b="1" dirty="0"/>
              <a:t>e forma de </a:t>
            </a:r>
            <a:r>
              <a:rPr lang="pt-PT" sz="1600" b="1" dirty="0" err="1"/>
              <a:t>exercício</a:t>
            </a:r>
            <a:r>
              <a:rPr lang="pt-PT" sz="1600" baseline="30000" dirty="0" err="1"/>
              <a:t>[30</a:t>
            </a:r>
            <a:r>
              <a:rPr lang="pt-PT" sz="1600" baseline="30000" dirty="0"/>
              <a:t>]</a:t>
            </a:r>
            <a:r>
              <a:rPr lang="pt-PT" sz="1600" dirty="0"/>
              <a:t>: por ex. </a:t>
            </a:r>
            <a:r>
              <a:rPr lang="pt-PT" sz="1600" dirty="0" err="1"/>
              <a:t>Art</a:t>
            </a:r>
            <a:r>
              <a:rPr lang="pt-PT" sz="1600" dirty="0"/>
              <a:t>. 18.º (natureza e extensão dos dados requeridos especificados nas ordens de produção) e 21.º (interceção de comunicações em relação a apenas uma série de infrações graves) da Convenção de Budapeste; Autorização de uma autoridade </a:t>
            </a:r>
            <a:r>
              <a:rPr lang="pt-PT" sz="1600" dirty="0" err="1"/>
              <a:t>independente</a:t>
            </a:r>
            <a:r>
              <a:rPr lang="pt-PT" sz="1600" baseline="30000" dirty="0" err="1"/>
              <a:t>[29</a:t>
            </a:r>
            <a:r>
              <a:rPr lang="pt-PT" sz="1600" baseline="30000" dirty="0"/>
              <a:t>]</a:t>
            </a:r>
            <a:r>
              <a:rPr lang="pt-PT" sz="1600" dirty="0"/>
              <a:t>, em princípio o poder judiciário em caso de medidas intrusivas (melhores garantias de independência, imparcialidade, procedimento </a:t>
            </a:r>
            <a:r>
              <a:rPr lang="pt-PT" sz="1600" baseline="30000" dirty="0"/>
              <a:t>[26§55]</a:t>
            </a:r>
            <a:r>
              <a:rPr lang="pt-PT" sz="1600" dirty="0"/>
              <a:t>).</a:t>
            </a:r>
          </a:p>
          <a:p>
            <a:pPr marL="711200" lvl="3" indent="-174625" eaLnBrk="1" fontAlgn="auto" hangingPunct="1">
              <a:spcAft>
                <a:spcPts val="0"/>
              </a:spcAft>
              <a:buFont typeface="Arial" panose="020B0604020202020204" pitchFamily="34" charset="0"/>
              <a:buChar char="•"/>
              <a:defRPr/>
            </a:pPr>
            <a:r>
              <a:rPr lang="pt-PT" sz="1600" b="1" dirty="0"/>
              <a:t>Medir os impactos mitigantes</a:t>
            </a:r>
            <a:r>
              <a:rPr lang="pt-PT" sz="1600" dirty="0"/>
              <a:t> (ex. Pesquisar provas de outras fontes que também irão basear a decisão). </a:t>
            </a:r>
            <a:r>
              <a:rPr lang="pt-PT" sz="1600" b="1" dirty="0"/>
              <a:t>A consideração inicial deve ser dada aos impactos sobre os interesses públicos</a:t>
            </a:r>
            <a:r>
              <a:rPr lang="pt-PT" sz="1600" dirty="0"/>
              <a:t> (como segurança pública, saúde pública, interesses das vítimas e respeito à vida privada), e depois para ter impacto nos direitos de outras partes, na medida em que a sua mitigação seja compatível </a:t>
            </a:r>
            <a:r>
              <a:rPr lang="pt-PT" sz="1600" baseline="30000" dirty="0"/>
              <a:t>[1]</a:t>
            </a:r>
            <a:r>
              <a:rPr lang="pt-PT" sz="1600" dirty="0"/>
              <a:t>.</a:t>
            </a:r>
          </a:p>
          <a:p>
            <a:pPr marL="711200" lvl="3" indent="-174625" eaLnBrk="1" fontAlgn="auto" hangingPunct="1">
              <a:spcAft>
                <a:spcPts val="0"/>
              </a:spcAft>
              <a:buFont typeface="Arial" panose="020B0604020202020204" pitchFamily="34" charset="0"/>
              <a:buChar char="•"/>
              <a:defRPr/>
            </a:pPr>
            <a:r>
              <a:rPr lang="pt-PT" sz="1600" dirty="0"/>
              <a:t>Garantia recomendadas no </a:t>
            </a:r>
            <a:r>
              <a:rPr lang="pt-PT" sz="1600" dirty="0" err="1"/>
              <a:t>Re</a:t>
            </a:r>
            <a:r>
              <a:rPr lang="pt-PT" sz="1600" dirty="0"/>
              <a:t>. (87) 15 do Comité de Ministros do Conselho Europeu para serem consideradas quando os dados pessoais são processados.</a:t>
            </a:r>
            <a:r>
              <a:rPr lang="pt-PT" sz="1600" baseline="30000" dirty="0"/>
              <a:t> [28] </a:t>
            </a:r>
          </a:p>
          <a:p>
            <a:pPr marL="0" indent="0" eaLnBrk="1" fontAlgn="auto" hangingPunct="1">
              <a:spcAft>
                <a:spcPts val="0"/>
              </a:spcAft>
              <a:buNone/>
              <a:defRPr/>
            </a:pPr>
            <a:endParaRPr lang="en-GB" sz="1600" dirty="0">
              <a:latin typeface="+mj-lt"/>
            </a:endParaRPr>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pt-PT" sz="24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137</a:t>
            </a:fld>
            <a:endParaRPr lang="en-US"/>
          </a:p>
        </p:txBody>
      </p:sp>
    </p:spTree>
    <p:extLst>
      <p:ext uri="{BB962C8B-B14F-4D97-AF65-F5344CB8AC3E}">
        <p14:creationId xmlns:p14="http://schemas.microsoft.com/office/powerpoint/2010/main" val="211225781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Grp="1" noChangeArrowheads="1"/>
          </p:cNvSpPr>
          <p:nvPr>
            <p:ph type="body" idx="1"/>
          </p:nvPr>
        </p:nvSpPr>
        <p:spPr>
          <a:xfrm>
            <a:off x="457200" y="1469571"/>
            <a:ext cx="8483600" cy="5257800"/>
          </a:xfrm>
        </p:spPr>
        <p:txBody>
          <a:bodyPr rtlCol="0">
            <a:noAutofit/>
          </a:bodyPr>
          <a:lstStyle/>
          <a:p>
            <a:pPr marL="87313" lvl="2" indent="0" eaLnBrk="1" fontAlgn="auto" hangingPunct="1">
              <a:spcAft>
                <a:spcPts val="0"/>
              </a:spcAft>
              <a:buNone/>
              <a:defRPr/>
            </a:pPr>
            <a:r>
              <a:rPr lang="pt-PT" sz="1800" b="1" dirty="0">
                <a:latin typeface="+mj-lt"/>
              </a:rPr>
              <a:t>2. Devem ser implementadas garantias adequadas e </a:t>
            </a:r>
            <a:r>
              <a:rPr lang="pt-PT" sz="1800" b="1" dirty="0" err="1">
                <a:latin typeface="+mj-lt"/>
              </a:rPr>
              <a:t>efetivas</a:t>
            </a:r>
            <a:r>
              <a:rPr lang="pt-PT" sz="1800" b="1" baseline="30000" dirty="0" err="1">
                <a:latin typeface="+mj-lt"/>
              </a:rPr>
              <a:t>[26</a:t>
            </a:r>
            <a:r>
              <a:rPr lang="pt-PT" sz="1800" b="1" baseline="30000" dirty="0">
                <a:latin typeface="+mj-lt"/>
              </a:rPr>
              <a:t>]</a:t>
            </a:r>
            <a:r>
              <a:rPr lang="pt-PT" sz="1800" b="1" dirty="0">
                <a:latin typeface="+mj-lt"/>
              </a:rPr>
              <a:t> </a:t>
            </a:r>
            <a:r>
              <a:rPr lang="pt-PT" sz="1800" dirty="0">
                <a:latin typeface="+mj-lt"/>
              </a:rPr>
              <a:t>(acompanhamento) </a:t>
            </a:r>
          </a:p>
          <a:p>
            <a:pPr marL="449263" lvl="3" indent="0" eaLnBrk="1" fontAlgn="auto" hangingPunct="1">
              <a:spcAft>
                <a:spcPts val="0"/>
              </a:spcAft>
              <a:buNone/>
              <a:defRPr/>
            </a:pPr>
            <a:r>
              <a:rPr lang="pt-PT" sz="1800" b="1" dirty="0"/>
              <a:t>Medidas de autoridade e controlo garantindo que os limites (e mais geralmente,  os requisitos de objetivo legítimo, necessidade e proporcionalidade) são respeitados. </a:t>
            </a:r>
          </a:p>
          <a:p>
            <a:pPr marL="623888" lvl="3" indent="-176213" eaLnBrk="1" fontAlgn="auto" hangingPunct="1">
              <a:spcAft>
                <a:spcPts val="0"/>
              </a:spcAft>
              <a:buFont typeface="Arial" panose="020B0604020202020204" pitchFamily="34" charset="0"/>
              <a:buChar char="•"/>
              <a:defRPr/>
            </a:pPr>
            <a:r>
              <a:rPr lang="pt-PT" sz="1800" dirty="0"/>
              <a:t>Técnica: por exemplo, registo de acesso ou de operações </a:t>
            </a:r>
            <a:r>
              <a:rPr lang="pt-PT" sz="1800" baseline="30000" dirty="0"/>
              <a:t>[31, 32]</a:t>
            </a:r>
            <a:r>
              <a:rPr lang="pt-PT" sz="1800" dirty="0"/>
              <a:t>; eliminação automática após um determinado período de </a:t>
            </a:r>
            <a:r>
              <a:rPr lang="pt-PT" sz="1800" dirty="0" err="1"/>
              <a:t>tempo</a:t>
            </a:r>
            <a:r>
              <a:rPr lang="pt-PT" sz="1800" baseline="30000" dirty="0" err="1"/>
              <a:t>[26</a:t>
            </a:r>
            <a:r>
              <a:rPr lang="pt-PT" sz="1800" baseline="30000" dirty="0"/>
              <a:t>]</a:t>
            </a:r>
            <a:r>
              <a:rPr lang="pt-PT" sz="1800" dirty="0"/>
              <a:t>.</a:t>
            </a:r>
          </a:p>
          <a:p>
            <a:pPr marL="623888" lvl="3" indent="-176213" eaLnBrk="1" fontAlgn="auto" hangingPunct="1">
              <a:spcAft>
                <a:spcPts val="0"/>
              </a:spcAft>
              <a:buFont typeface="Arial" panose="020B0604020202020204" pitchFamily="34" charset="0"/>
              <a:buChar char="•"/>
              <a:defRPr/>
            </a:pPr>
            <a:r>
              <a:rPr lang="pt-PT" sz="1800" dirty="0"/>
              <a:t>Organizacional: poderá incluir</a:t>
            </a:r>
          </a:p>
          <a:p>
            <a:pPr marL="1074738" lvl="4" indent="-261938" eaLnBrk="1" fontAlgn="auto" hangingPunct="1">
              <a:spcAft>
                <a:spcPts val="0"/>
              </a:spcAft>
              <a:buFont typeface="Courier New" panose="02070309020205020404" pitchFamily="49" charset="0"/>
              <a:buChar char="o"/>
              <a:defRPr/>
            </a:pPr>
            <a:r>
              <a:rPr lang="pt-PT" sz="1800" dirty="0"/>
              <a:t>criar uma organização específica e atribuir recursos </a:t>
            </a:r>
            <a:r>
              <a:rPr lang="pt-PT" sz="1800" dirty="0" err="1"/>
              <a:t>humanos/técnicos</a:t>
            </a:r>
            <a:r>
              <a:rPr lang="pt-PT" sz="1800" dirty="0"/>
              <a:t> adequados para estabelecer e controlar a implementação de garantias; por exemplo, os procedimentos de eliminação devem ser configurados para dados que deixaram de ser úteis ou relacionados com o caso </a:t>
            </a:r>
            <a:r>
              <a:rPr lang="pt-PT" sz="1800" baseline="30000" dirty="0"/>
              <a:t>[31]</a:t>
            </a:r>
            <a:r>
              <a:rPr lang="pt-PT" sz="1800" dirty="0"/>
              <a:t>; </a:t>
            </a:r>
          </a:p>
          <a:p>
            <a:pPr marL="1074738" lvl="4" indent="-261938" eaLnBrk="1" fontAlgn="auto" hangingPunct="1">
              <a:spcAft>
                <a:spcPts val="0"/>
              </a:spcAft>
              <a:buFont typeface="Courier New" panose="02070309020205020404" pitchFamily="49" charset="0"/>
              <a:buChar char="o"/>
              <a:defRPr/>
            </a:pPr>
            <a:r>
              <a:rPr lang="pt-PT" sz="1800" dirty="0"/>
              <a:t>A supervisão de uma autoridade independente </a:t>
            </a:r>
            <a:r>
              <a:rPr lang="pt-PT" sz="1800" baseline="30000" dirty="0"/>
              <a:t>[29] </a:t>
            </a:r>
            <a:r>
              <a:rPr lang="pt-PT" sz="1800" dirty="0"/>
              <a:t>(da judiciária no caso de medida intrusiva – pelo menos, em último </a:t>
            </a:r>
            <a:r>
              <a:rPr lang="pt-PT" sz="1800" dirty="0" err="1"/>
              <a:t>recurso</a:t>
            </a:r>
            <a:r>
              <a:rPr lang="pt-PT" sz="1800" baseline="30000" dirty="0" err="1"/>
              <a:t>[26§55</a:t>
            </a:r>
            <a:r>
              <a:rPr lang="pt-PT" sz="1800" baseline="30000" dirty="0"/>
              <a:t>]</a:t>
            </a:r>
            <a:r>
              <a:rPr lang="pt-PT" sz="1800" dirty="0"/>
              <a:t>); </a:t>
            </a:r>
          </a:p>
          <a:p>
            <a:pPr marL="1074738" lvl="4" indent="-261938" eaLnBrk="1" fontAlgn="auto" hangingPunct="1">
              <a:spcAft>
                <a:spcPts val="0"/>
              </a:spcAft>
              <a:buFont typeface="Courier New" panose="02070309020205020404" pitchFamily="49" charset="0"/>
              <a:buChar char="o"/>
              <a:defRPr/>
            </a:pPr>
            <a:r>
              <a:rPr lang="pt-PT" sz="1800" dirty="0"/>
              <a:t>Direitos concedidos a indivíduos interessados </a:t>
            </a:r>
            <a:r>
              <a:rPr lang="pt-PT" sz="1800" dirty="0" err="1"/>
              <a:t>​​(acesso</a:t>
            </a:r>
            <a:r>
              <a:rPr lang="pt-PT" sz="1800" dirty="0"/>
              <a:t> e verificação </a:t>
            </a:r>
            <a:r>
              <a:rPr lang="pt-PT" sz="1800" baseline="30000" dirty="0"/>
              <a:t>[29,33]</a:t>
            </a:r>
            <a:r>
              <a:rPr lang="pt-PT" sz="1800" dirty="0"/>
              <a:t>; procedimento a ser seguido </a:t>
            </a:r>
            <a:r>
              <a:rPr lang="pt-PT" sz="1800" baseline="30000" dirty="0"/>
              <a:t>[34] [26§55]</a:t>
            </a:r>
            <a:r>
              <a:rPr lang="pt-PT" sz="1800" dirty="0"/>
              <a:t>, incluindo o direito de recurso quando o direito de acesso for negado </a:t>
            </a:r>
            <a:r>
              <a:rPr lang="pt-PT" sz="1800" baseline="30000" dirty="0"/>
              <a:t>[34] [26§56]</a:t>
            </a:r>
            <a:r>
              <a:rPr lang="pt-PT" sz="1800" dirty="0"/>
              <a:t>…).</a:t>
            </a:r>
          </a:p>
          <a:p>
            <a:pPr marL="623888" lvl="3" indent="-176213" eaLnBrk="1" fontAlgn="auto" hangingPunct="1">
              <a:spcAft>
                <a:spcPts val="0"/>
              </a:spcAft>
              <a:buFont typeface="Arial" panose="020B0604020202020204" pitchFamily="34" charset="0"/>
              <a:buChar char="•"/>
              <a:defRPr/>
            </a:pPr>
            <a:r>
              <a:rPr lang="pt-PT" sz="1800" dirty="0"/>
              <a:t>Financeiro: provisão de recursos financeiros.</a:t>
            </a:r>
          </a:p>
          <a:p>
            <a:pPr marL="447675" lvl="3" indent="0" eaLnBrk="1" fontAlgn="auto" hangingPunct="1">
              <a:spcAft>
                <a:spcPts val="0"/>
              </a:spcAft>
              <a:buNone/>
              <a:defRPr/>
            </a:pPr>
            <a:endParaRPr lang="en-GB" sz="1800" dirty="0"/>
          </a:p>
        </p:txBody>
      </p:sp>
      <p:sp>
        <p:nvSpPr>
          <p:cNvPr id="5" name="Rectangle 2"/>
          <p:cNvSpPr>
            <a:spLocks noGrp="1" noChangeArrowheads="1"/>
          </p:cNvSpPr>
          <p:nvPr>
            <p:ph type="title"/>
          </p:nvPr>
        </p:nvSpPr>
        <p:spPr>
          <a:xfrm>
            <a:off x="457200" y="274638"/>
            <a:ext cx="8229600" cy="917575"/>
          </a:xfrm>
        </p:spPr>
        <p:txBody>
          <a:bodyPr/>
          <a:lstStyle/>
          <a:p>
            <a:pPr eaLnBrk="1" hangingPunct="1"/>
            <a:r>
              <a:rPr lang="pt-PT" sz="2800" b="1"/>
              <a:t>Condições e garantias ao abrigo da Convenção Europeia dos Direitos Humanos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138</a:t>
            </a:fld>
            <a:endParaRPr lang="en-US"/>
          </a:p>
        </p:txBody>
      </p:sp>
    </p:spTree>
    <p:extLst>
      <p:ext uri="{BB962C8B-B14F-4D97-AF65-F5344CB8AC3E}">
        <p14:creationId xmlns:p14="http://schemas.microsoft.com/office/powerpoint/2010/main" val="3295521164"/>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Clip Art de Marcas de pergunta">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139</a:t>
            </a:fld>
            <a:endParaRPr lang="en-US"/>
          </a:p>
        </p:txBody>
      </p:sp>
    </p:spTree>
    <p:extLst>
      <p:ext uri="{BB962C8B-B14F-4D97-AF65-F5344CB8AC3E}">
        <p14:creationId xmlns:p14="http://schemas.microsoft.com/office/powerpoint/2010/main" val="3825974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92500" lnSpcReduction="20000"/>
          </a:bodyPr>
          <a:lstStyle/>
          <a:p>
            <a:pPr marL="514350" indent="-514350" algn="just" eaLnBrk="1" fontAlgn="auto" hangingPunct="1">
              <a:spcAft>
                <a:spcPts val="0"/>
              </a:spcAft>
              <a:buFont typeface="+mj-lt"/>
              <a:buAutoNum type="arabicPeriod" startAt="2"/>
              <a:defRPr/>
            </a:pPr>
            <a:r>
              <a:rPr lang="pt-PT"/>
              <a:t>Quando uma Parte aplica o parágrafo 1 acima através de uma ordem a uma pessoa para preservar dados informáticos armazenados especificados na posse ou controlo da pessoa, a Parte adotará as medidas legislativas e outras que forem necessárias para obrigar essa pessoa a preservar e manter a integridade dos dados informáticos durante um período de tempo necessário, até um máximo de 90 dias, para permitir às autoridades competentes solicitar a sua divulgação. Uma Parte poderá prever que tal ordem seja posteriormente renovada.</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a:t>
            </a:fld>
            <a:endParaRPr lang="en-US"/>
          </a:p>
        </p:txBody>
      </p:sp>
    </p:spTree>
    <p:extLst>
      <p:ext uri="{BB962C8B-B14F-4D97-AF65-F5344CB8AC3E}">
        <p14:creationId xmlns:p14="http://schemas.microsoft.com/office/powerpoint/2010/main" val="403388614"/>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fontScale="90000"/>
          </a:bodyPr>
          <a:lstStyle/>
          <a:p>
            <a:pPr eaLnBrk="1" hangingPunct="1"/>
            <a:r>
              <a:rPr lang="pt-PT" sz="3600" b="1"/>
              <a:t>Parte Três</a:t>
            </a:r>
            <a:br>
              <a:rPr lang="pt-PT" sz="3600" b="1"/>
            </a:br>
            <a:r>
              <a:rPr lang="pt-PT" sz="3600" b="1"/>
              <a:t>Resumo</a:t>
            </a:r>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140</a:t>
            </a:fld>
            <a:endParaRPr lang="en-US"/>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9349"/>
            <a:ext cx="8512175" cy="4746813"/>
          </a:xfrm>
        </p:spPr>
        <p:txBody>
          <a:bodyPr>
            <a:normAutofit/>
          </a:bodyPr>
          <a:lstStyle/>
          <a:p>
            <a:pPr eaLnBrk="1" hangingPunct="1">
              <a:lnSpc>
                <a:spcPct val="90000"/>
              </a:lnSpc>
              <a:buFont typeface="Arial" charset="0"/>
              <a:buNone/>
            </a:pPr>
            <a:endParaRPr lang="en-GB" sz="2400" dirty="0"/>
          </a:p>
          <a:p>
            <a:pPr eaLnBrk="1" hangingPunct="1">
              <a:lnSpc>
                <a:spcPct val="90000"/>
              </a:lnSpc>
              <a:buFont typeface="Arial" charset="0"/>
              <a:buNone/>
            </a:pPr>
            <a:r>
              <a:rPr lang="pt-PT" sz="2800"/>
              <a:t>No final desta sessão, os delegados serão capazes de:</a:t>
            </a:r>
          </a:p>
          <a:p>
            <a:pPr eaLnBrk="1" hangingPunct="1">
              <a:lnSpc>
                <a:spcPct val="80000"/>
              </a:lnSpc>
              <a:spcBef>
                <a:spcPts val="1200"/>
              </a:spcBef>
            </a:pPr>
            <a:r>
              <a:rPr lang="pt-PT" sz="2800"/>
              <a:t>Explicar as disposições processuais da Convenção de Budapeste </a:t>
            </a:r>
          </a:p>
          <a:p>
            <a:pPr eaLnBrk="1" hangingPunct="1">
              <a:lnSpc>
                <a:spcPct val="80000"/>
              </a:lnSpc>
              <a:spcBef>
                <a:spcPts val="1200"/>
              </a:spcBef>
            </a:pPr>
            <a:r>
              <a:rPr lang="pt-PT" sz="2800"/>
              <a:t>Explicar a importância das condições e garantias e ter uma ideia da forma como podem ser determinadas</a:t>
            </a:r>
          </a:p>
          <a:p>
            <a:pPr eaLnBrk="1" hangingPunct="1">
              <a:lnSpc>
                <a:spcPct val="90000"/>
              </a:lnSpc>
              <a:buFont typeface="Wingdings" pitchFamily="2" charset="2"/>
              <a:buChar char="²"/>
            </a:pPr>
            <a:endParaRPr lang="en-GB" sz="2600" dirty="0"/>
          </a:p>
        </p:txBody>
      </p:sp>
      <p:sp>
        <p:nvSpPr>
          <p:cNvPr id="146434" name="Title 1"/>
          <p:cNvSpPr>
            <a:spLocks noGrp="1"/>
          </p:cNvSpPr>
          <p:nvPr>
            <p:ph type="title"/>
          </p:nvPr>
        </p:nvSpPr>
        <p:spPr>
          <a:xfrm>
            <a:off x="457200" y="274638"/>
            <a:ext cx="8229600" cy="773112"/>
          </a:xfrm>
        </p:spPr>
        <p:txBody>
          <a:bodyPr/>
          <a:lstStyle/>
          <a:p>
            <a:pPr eaLnBrk="1" hangingPunct="1"/>
            <a:r>
              <a:rPr lang="pt-PT" b="1"/>
              <a:t>Resumo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141</a:t>
            </a:fld>
            <a:endParaRPr lang="en-US"/>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Clip Art de Marcas de pergunta">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pt-PT" sz="5400" b="1">
                <a:latin typeface="Calibri" pitchFamily="34" charset="0"/>
              </a:rPr>
              <a:t>Perguntas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142</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pt-PT"/>
              <a:t>Cada Parte deverá adotar as medidas legislativas e outras que sejam necessárias para obrigar o detentor ou outra pessoa que deve preservar os dados do computador para manter confidencial a realização de tais procedimentos pelo período de tempo previsto pela sua legislação interna.</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15</a:t>
            </a:fld>
            <a:endParaRPr lang="en-US"/>
          </a:p>
        </p:txBody>
      </p:sp>
    </p:spTree>
    <p:extLst>
      <p:ext uri="{BB962C8B-B14F-4D97-AF65-F5344CB8AC3E}">
        <p14:creationId xmlns:p14="http://schemas.microsoft.com/office/powerpoint/2010/main" val="2434041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4"/>
              <a:defRPr/>
            </a:pPr>
            <a:r>
              <a:rPr lang="pt-PT"/>
              <a:t>Os poderes e procedimentos referidos no presente artigo estão sujeitos aos Artigos 14 e 15.</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16</a:t>
            </a:fld>
            <a:endParaRPr lang="en-US"/>
          </a:p>
        </p:txBody>
      </p:sp>
    </p:spTree>
    <p:extLst>
      <p:ext uri="{BB962C8B-B14F-4D97-AF65-F5344CB8AC3E}">
        <p14:creationId xmlns:p14="http://schemas.microsoft.com/office/powerpoint/2010/main" val="267578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pt-PT" sz="3000"/>
              <a:t>Cada Parte adotará as medidas legislativas e outras que se revelem necessárias para permitir às suas autoridades competentes </a:t>
            </a:r>
            <a:r>
              <a:rPr lang="pt-PT" sz="3600" b="1">
                <a:solidFill>
                  <a:srgbClr val="FF0000"/>
                </a:solidFill>
              </a:rPr>
              <a:t>ordenar ou, da mesma forma, obter</a:t>
            </a:r>
            <a:r>
              <a:rPr lang="pt-PT" sz="3600"/>
              <a:t> </a:t>
            </a:r>
            <a:r>
              <a:rPr lang="pt-PT" sz="3000"/>
              <a:t>a pronta conservação de dados informáticos específicos, inclusive dados de tráfego, que tenham sido armazenados por meio de um sistema informático, em particular, existindo motivos para acreditar que os dados do computador são particularmente vulneráveis ​​a perdas ou modificações.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17</a:t>
            </a:fld>
            <a:endParaRPr lang="en-US">
              <a:solidFill>
                <a:schemeClr val="tx1"/>
              </a:solidFill>
            </a:endParaRPr>
          </a:p>
        </p:txBody>
      </p:sp>
    </p:spTree>
    <p:extLst>
      <p:ext uri="{BB962C8B-B14F-4D97-AF65-F5344CB8AC3E}">
        <p14:creationId xmlns:p14="http://schemas.microsoft.com/office/powerpoint/2010/main" val="6973440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Ordenar ou obter da mesma forma</a:t>
            </a:r>
          </a:p>
        </p:txBody>
      </p:sp>
      <p:sp>
        <p:nvSpPr>
          <p:cNvPr id="3" name="Content Placeholder 2"/>
          <p:cNvSpPr>
            <a:spLocks noGrp="1"/>
          </p:cNvSpPr>
          <p:nvPr>
            <p:ph idx="1"/>
          </p:nvPr>
        </p:nvSpPr>
        <p:spPr/>
        <p:txBody>
          <a:bodyPr/>
          <a:lstStyle/>
          <a:p>
            <a:r>
              <a:rPr lang="pt-PT"/>
              <a:t>Pode ser exercido através de:</a:t>
            </a:r>
          </a:p>
          <a:p>
            <a:pPr lvl="1"/>
            <a:r>
              <a:rPr lang="pt-PT"/>
              <a:t>Ordem judicial;</a:t>
            </a:r>
          </a:p>
          <a:p>
            <a:pPr lvl="1"/>
            <a:r>
              <a:rPr lang="pt-PT"/>
              <a:t>Ordem administrativa;</a:t>
            </a:r>
          </a:p>
          <a:p>
            <a:pPr lvl="1"/>
            <a:r>
              <a:rPr lang="pt-PT"/>
              <a:t>Diretiva;</a:t>
            </a:r>
          </a:p>
          <a:p>
            <a:pPr lvl="1"/>
            <a:r>
              <a:rPr lang="pt-PT"/>
              <a:t>Pesquisa e apreensão; ou</a:t>
            </a:r>
          </a:p>
          <a:p>
            <a:pPr lvl="1"/>
            <a:r>
              <a:rPr lang="pt-PT"/>
              <a:t>Ordem de produção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18</a:t>
            </a:fld>
            <a:endParaRPr lang="en-US">
              <a:solidFill>
                <a:schemeClr val="tx1"/>
              </a:solidFill>
            </a:endParaRPr>
          </a:p>
        </p:txBody>
      </p:sp>
    </p:spTree>
    <p:extLst>
      <p:ext uri="{BB962C8B-B14F-4D97-AF65-F5344CB8AC3E}">
        <p14:creationId xmlns:p14="http://schemas.microsoft.com/office/powerpoint/2010/main" val="2507034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pt-PT" sz="3000"/>
              <a:t>Cada Parte adotará as medidas legislativas e outras que se revelem necessárias para permitir às suas autoridades competentes ordenar ou, da mesma forma, obter a </a:t>
            </a:r>
            <a:r>
              <a:rPr lang="pt-PT" sz="3600" b="1">
                <a:solidFill>
                  <a:srgbClr val="FF0000"/>
                </a:solidFill>
              </a:rPr>
              <a:t>pronta conservação</a:t>
            </a:r>
            <a:r>
              <a:rPr lang="pt-PT" sz="3600"/>
              <a:t> </a:t>
            </a:r>
            <a:r>
              <a:rPr lang="pt-PT" sz="3000"/>
              <a:t>de dados informáticos específicos, inclusive dados de tráfego, que tenham sido armazenados por meio de um sistema informático, em particular, existindo motivos para acreditar que os dados do computador são particularmente vulneráveis ​​a perdas ou modificações.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19</a:t>
            </a:fld>
            <a:endParaRPr lang="en-US">
              <a:solidFill>
                <a:schemeClr val="tx1"/>
              </a:solidFill>
            </a:endParaRPr>
          </a:p>
        </p:txBody>
      </p:sp>
    </p:spTree>
    <p:extLst>
      <p:ext uri="{BB962C8B-B14F-4D97-AF65-F5344CB8AC3E}">
        <p14:creationId xmlns:p14="http://schemas.microsoft.com/office/powerpoint/2010/main" val="1965085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74638"/>
            <a:ext cx="8229600" cy="860425"/>
          </a:xfrm>
        </p:spPr>
        <p:txBody>
          <a:bodyPr/>
          <a:lstStyle/>
          <a:p>
            <a:pPr eaLnBrk="1" hangingPunct="1"/>
            <a:r>
              <a:rPr lang="pt-PT" b="1"/>
              <a:t>Programa</a:t>
            </a:r>
          </a:p>
        </p:txBody>
      </p:sp>
      <p:sp>
        <p:nvSpPr>
          <p:cNvPr id="3" name="Content Placeholder 2"/>
          <p:cNvSpPr>
            <a:spLocks noGrp="1"/>
          </p:cNvSpPr>
          <p:nvPr>
            <p:ph idx="1"/>
          </p:nvPr>
        </p:nvSpPr>
        <p:spPr>
          <a:xfrm>
            <a:off x="457200" y="1135063"/>
            <a:ext cx="8513763" cy="5494337"/>
          </a:xfrm>
        </p:spPr>
        <p:txBody>
          <a:bodyPr>
            <a:normAutofit/>
          </a:bodyPr>
          <a:lstStyle/>
          <a:p>
            <a:pPr eaLnBrk="1" hangingPunct="1">
              <a:lnSpc>
                <a:spcPct val="90000"/>
              </a:lnSpc>
            </a:pPr>
            <a:endParaRPr lang="en-US" sz="2800" dirty="0"/>
          </a:p>
          <a:p>
            <a:pPr eaLnBrk="1" hangingPunct="1">
              <a:lnSpc>
                <a:spcPct val="90000"/>
              </a:lnSpc>
            </a:pPr>
            <a:r>
              <a:rPr lang="pt-PT" sz="2800"/>
              <a:t>Parte Um – Disposições processuais da Convenção de Budapeste</a:t>
            </a:r>
          </a:p>
          <a:p>
            <a:pPr marL="0" indent="0" eaLnBrk="1" hangingPunct="1">
              <a:lnSpc>
                <a:spcPct val="90000"/>
              </a:lnSpc>
              <a:buNone/>
            </a:pPr>
            <a:endParaRPr lang="en-US" sz="2800" dirty="0"/>
          </a:p>
          <a:p>
            <a:pPr eaLnBrk="1" hangingPunct="1">
              <a:lnSpc>
                <a:spcPct val="90000"/>
              </a:lnSpc>
            </a:pPr>
            <a:r>
              <a:rPr lang="pt-PT" sz="2800"/>
              <a:t>Parte Dois – Condições e garantias</a:t>
            </a:r>
          </a:p>
          <a:p>
            <a:pPr marL="0" indent="0" eaLnBrk="1" hangingPunct="1">
              <a:lnSpc>
                <a:spcPct val="90000"/>
              </a:lnSpc>
              <a:buNone/>
            </a:pPr>
            <a:endParaRPr lang="en-US" sz="2800" dirty="0"/>
          </a:p>
          <a:p>
            <a:pPr eaLnBrk="1" hangingPunct="1">
              <a:lnSpc>
                <a:spcPct val="90000"/>
              </a:lnSpc>
            </a:pPr>
            <a:r>
              <a:rPr lang="pt-PT" sz="2800"/>
              <a:t>Parte Três - Resumo</a:t>
            </a:r>
          </a:p>
          <a:p>
            <a:pPr lvl="2" eaLnBrk="1" hangingPunct="1">
              <a:lnSpc>
                <a:spcPct val="90000"/>
              </a:lnSpc>
            </a:pPr>
            <a:endParaRPr lang="en-US" sz="2000" dirty="0"/>
          </a:p>
          <a:p>
            <a:pPr lvl="2" eaLnBrk="1" hangingPunct="1">
              <a:lnSpc>
                <a:spcPct val="90000"/>
              </a:lnSpc>
            </a:pPr>
            <a:endParaRPr lang="en-US" sz="2000" dirty="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Preservação expedida</a:t>
            </a:r>
          </a:p>
        </p:txBody>
      </p:sp>
      <p:sp>
        <p:nvSpPr>
          <p:cNvPr id="3" name="Content Placeholder 2"/>
          <p:cNvSpPr>
            <a:spLocks noGrp="1"/>
          </p:cNvSpPr>
          <p:nvPr>
            <p:ph idx="1"/>
          </p:nvPr>
        </p:nvSpPr>
        <p:spPr>
          <a:xfrm>
            <a:off x="457200" y="1730826"/>
            <a:ext cx="8229600" cy="4525963"/>
          </a:xfrm>
        </p:spPr>
        <p:txBody>
          <a:bodyPr/>
          <a:lstStyle/>
          <a:p>
            <a:pPr algn="just">
              <a:spcBef>
                <a:spcPts val="600"/>
              </a:spcBef>
              <a:spcAft>
                <a:spcPts val="1200"/>
              </a:spcAft>
            </a:pPr>
            <a:r>
              <a:rPr lang="pt-PT" sz="2800"/>
              <a:t>A forma de preservação pode ser determinada pelas Partes</a:t>
            </a:r>
          </a:p>
          <a:p>
            <a:pPr algn="just">
              <a:spcBef>
                <a:spcPts val="600"/>
              </a:spcBef>
              <a:spcAft>
                <a:spcPts val="1200"/>
              </a:spcAft>
            </a:pPr>
            <a:r>
              <a:rPr lang="pt-PT" sz="2800"/>
              <a:t>O poder permite a proteção dos dados armazenados existentes contra qualquer coisa que faça com que a sua qualidade ou condição atual mude ou se deteriore.</a:t>
            </a:r>
          </a:p>
          <a:p>
            <a:pPr algn="just">
              <a:spcBef>
                <a:spcPts val="600"/>
              </a:spcBef>
              <a:spcAft>
                <a:spcPts val="1200"/>
              </a:spcAft>
            </a:pPr>
            <a:r>
              <a:rPr lang="pt-PT" sz="2800"/>
              <a:t>Não requer necessariamente:</a:t>
            </a:r>
          </a:p>
          <a:p>
            <a:pPr lvl="1" algn="just">
              <a:spcBef>
                <a:spcPts val="600"/>
              </a:spcBef>
              <a:spcAft>
                <a:spcPts val="1200"/>
              </a:spcAft>
            </a:pPr>
            <a:r>
              <a:rPr lang="pt-PT" sz="2400"/>
              <a:t>considerar os dados preservados inacessíveis </a:t>
            </a:r>
          </a:p>
          <a:p>
            <a:pPr lvl="1" algn="just">
              <a:spcBef>
                <a:spcPts val="600"/>
              </a:spcBef>
              <a:spcAft>
                <a:spcPts val="1200"/>
              </a:spcAft>
            </a:pPr>
            <a:r>
              <a:rPr lang="pt-PT" sz="2400"/>
              <a:t>Evitar a utilização de cópia de dados por utilizadores legítimos</a:t>
            </a:r>
          </a:p>
          <a:p>
            <a:pPr marL="457200" lvl="1" indent="0" algn="just">
              <a:spcBef>
                <a:spcPts val="600"/>
              </a:spcBef>
              <a:spcAft>
                <a:spcPts val="1200"/>
              </a:spcAft>
              <a:buNone/>
            </a:pPr>
            <a:endParaRPr lang="en-US" sz="24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20</a:t>
            </a:fld>
            <a:endParaRPr lang="en-US">
              <a:solidFill>
                <a:schemeClr val="tx1"/>
              </a:solidFill>
            </a:endParaRPr>
          </a:p>
        </p:txBody>
      </p:sp>
    </p:spTree>
    <p:extLst>
      <p:ext uri="{BB962C8B-B14F-4D97-AF65-F5344CB8AC3E}">
        <p14:creationId xmlns:p14="http://schemas.microsoft.com/office/powerpoint/2010/main" val="97754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pt-PT" sz="3000"/>
              <a:t>Cada Parte adotará as medidas legislativas e outras que se revelem necessárias para permitir às suas autoridades competentes ordenar ou, da mesma forma, obter a pronta conservação de </a:t>
            </a:r>
            <a:r>
              <a:rPr lang="pt-PT" sz="3600" b="1">
                <a:solidFill>
                  <a:srgbClr val="FF0000"/>
                </a:solidFill>
              </a:rPr>
              <a:t>dados informáticos específicos, inclusive dados de tráfego</a:t>
            </a:r>
            <a:r>
              <a:rPr lang="pt-PT" sz="3000"/>
              <a:t>, que tenham sido armazenados por meio de um sistema informático, em particular, existindo motivos para acreditar que os dados do computador são particularmente vulneráveis ​​a perdas ou modificações.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21</a:t>
            </a:fld>
            <a:endParaRPr lang="en-US">
              <a:solidFill>
                <a:schemeClr val="tx1"/>
              </a:solidFill>
            </a:endParaRPr>
          </a:p>
        </p:txBody>
      </p:sp>
    </p:spTree>
    <p:extLst>
      <p:ext uri="{BB962C8B-B14F-4D97-AF65-F5344CB8AC3E}">
        <p14:creationId xmlns:p14="http://schemas.microsoft.com/office/powerpoint/2010/main" val="2307506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Dados informáticos especificados</a:t>
            </a:r>
          </a:p>
        </p:txBody>
      </p:sp>
      <p:sp>
        <p:nvSpPr>
          <p:cNvPr id="3" name="Content Placeholder 2"/>
          <p:cNvSpPr>
            <a:spLocks noGrp="1"/>
          </p:cNvSpPr>
          <p:nvPr>
            <p:ph idx="1"/>
          </p:nvPr>
        </p:nvSpPr>
        <p:spPr/>
        <p:txBody>
          <a:bodyPr/>
          <a:lstStyle/>
          <a:p>
            <a:pPr algn="just">
              <a:spcBef>
                <a:spcPts val="600"/>
              </a:spcBef>
              <a:spcAft>
                <a:spcPts val="1200"/>
              </a:spcAft>
            </a:pPr>
            <a:r>
              <a:rPr lang="pt-PT"/>
              <a:t>Qualquer tipo de dados informáticos armazenados, incluindo:</a:t>
            </a:r>
          </a:p>
          <a:p>
            <a:pPr lvl="1" algn="just">
              <a:spcBef>
                <a:spcPts val="600"/>
              </a:spcBef>
              <a:spcAft>
                <a:spcPts val="1200"/>
              </a:spcAft>
            </a:pPr>
            <a:r>
              <a:rPr lang="pt-PT"/>
              <a:t>Negócios, saúde, registos pessoais ou outros</a:t>
            </a:r>
          </a:p>
          <a:p>
            <a:pPr lvl="1" algn="just">
              <a:spcBef>
                <a:spcPts val="600"/>
              </a:spcBef>
              <a:spcAft>
                <a:spcPts val="1200"/>
              </a:spcAft>
            </a:pPr>
            <a:r>
              <a:rPr lang="pt-PT"/>
              <a:t>Dados de tráfego</a:t>
            </a:r>
          </a:p>
          <a:p>
            <a:pPr algn="just">
              <a:spcBef>
                <a:spcPts val="600"/>
              </a:spcBef>
              <a:spcAft>
                <a:spcPts val="1200"/>
              </a:spcAft>
            </a:pPr>
            <a:r>
              <a:rPr lang="pt-PT"/>
              <a:t>Podem ser aplicadas medidas para investigação num caso particular</a:t>
            </a:r>
          </a:p>
          <a:p>
            <a:pPr algn="just">
              <a:spcBef>
                <a:spcPts val="600"/>
              </a:spcBef>
              <a:spcAft>
                <a:spcPts val="1200"/>
              </a:spcAft>
            </a:pPr>
            <a:r>
              <a:rPr lang="pt-PT"/>
              <a:t>Não pode ser utilizado para solicitar a preservação em geral e não relativamente a dados especificamente identificados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22</a:t>
            </a:fld>
            <a:endParaRPr lang="en-US">
              <a:solidFill>
                <a:schemeClr val="tx1"/>
              </a:solidFill>
            </a:endParaRPr>
          </a:p>
        </p:txBody>
      </p:sp>
    </p:spTree>
    <p:extLst>
      <p:ext uri="{BB962C8B-B14F-4D97-AF65-F5344CB8AC3E}">
        <p14:creationId xmlns:p14="http://schemas.microsoft.com/office/powerpoint/2010/main" val="4006120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646238"/>
            <a:ext cx="7988300" cy="4457700"/>
          </a:xfrm>
        </p:spPr>
        <p:txBody>
          <a:bodyPr/>
          <a:lstStyle/>
          <a:p>
            <a:pPr marL="514350" indent="-514350" algn="just" eaLnBrk="1" hangingPunct="1">
              <a:lnSpc>
                <a:spcPct val="90000"/>
              </a:lnSpc>
              <a:buFont typeface="+mj-lt"/>
              <a:buAutoNum type="arabicPeriod"/>
            </a:pPr>
            <a:r>
              <a:rPr lang="pt-PT" sz="3000"/>
              <a:t>Cada Parte adotará as medidas legislativas e outras que se revelem necessárias para permitir às suas autoridades competentes ordenar ou, da mesma forma, obter a pronta conservação de dados informáticos específicos, inclusive dados de tráfego, que tenham sido </a:t>
            </a:r>
            <a:r>
              <a:rPr lang="pt-PT" sz="3600" b="1">
                <a:solidFill>
                  <a:srgbClr val="FF0000"/>
                </a:solidFill>
              </a:rPr>
              <a:t>armazenados por meio de um sistema informático</a:t>
            </a:r>
            <a:r>
              <a:rPr lang="pt-PT" sz="3000"/>
              <a:t>, em particular, existindo motivos para acreditar que os dados do computador são particularmente vulneráveis ​​a perdas ou modificações.</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23</a:t>
            </a:fld>
            <a:endParaRPr lang="en-US">
              <a:solidFill>
                <a:schemeClr val="tx1"/>
              </a:solidFill>
            </a:endParaRPr>
          </a:p>
        </p:txBody>
      </p:sp>
    </p:spTree>
    <p:extLst>
      <p:ext uri="{BB962C8B-B14F-4D97-AF65-F5344CB8AC3E}">
        <p14:creationId xmlns:p14="http://schemas.microsoft.com/office/powerpoint/2010/main" val="37898992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Armazenado por meio do sistema informático</a:t>
            </a:r>
          </a:p>
        </p:txBody>
      </p:sp>
      <p:sp>
        <p:nvSpPr>
          <p:cNvPr id="3" name="Content Placeholder 2"/>
          <p:cNvSpPr>
            <a:spLocks noGrp="1"/>
          </p:cNvSpPr>
          <p:nvPr>
            <p:ph idx="1"/>
          </p:nvPr>
        </p:nvSpPr>
        <p:spPr>
          <a:xfrm>
            <a:off x="635000" y="1929259"/>
            <a:ext cx="8229600" cy="3687762"/>
          </a:xfrm>
        </p:spPr>
        <p:txBody>
          <a:bodyPr/>
          <a:lstStyle/>
          <a:p>
            <a:pPr algn="just"/>
            <a:r>
              <a:rPr lang="pt-PT"/>
              <a:t>Obrigação da retenção de dados não gerais</a:t>
            </a:r>
          </a:p>
          <a:p>
            <a:pPr algn="just"/>
            <a:endParaRPr lang="en-US" dirty="0"/>
          </a:p>
          <a:p>
            <a:pPr algn="just"/>
            <a:r>
              <a:rPr lang="pt-PT"/>
              <a:t>Os dados a serem preservados devem:</a:t>
            </a:r>
          </a:p>
          <a:p>
            <a:pPr lvl="1" algn="just"/>
            <a:r>
              <a:rPr lang="pt-PT" sz="3200"/>
              <a:t>Já existir</a:t>
            </a:r>
          </a:p>
          <a:p>
            <a:pPr lvl="1" algn="just"/>
            <a:r>
              <a:rPr lang="pt-PT" sz="3200"/>
              <a:t>Já terem sido recolhidos e armazenados</a:t>
            </a:r>
          </a:p>
          <a:p>
            <a:pPr marL="0" indent="0" algn="just">
              <a:buNone/>
            </a:pPr>
            <a:endParaRPr lang="en-US" dirty="0"/>
          </a:p>
          <a:p>
            <a:pPr algn="just"/>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24</a:t>
            </a:fld>
            <a:endParaRPr lang="en-US">
              <a:solidFill>
                <a:schemeClr val="tx1"/>
              </a:solidFill>
            </a:endParaRPr>
          </a:p>
        </p:txBody>
      </p:sp>
    </p:spTree>
    <p:extLst>
      <p:ext uri="{BB962C8B-B14F-4D97-AF65-F5344CB8AC3E}">
        <p14:creationId xmlns:p14="http://schemas.microsoft.com/office/powerpoint/2010/main" val="22197076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123906" name="Rectangle 3"/>
          <p:cNvSpPr>
            <a:spLocks noGrp="1" noChangeArrowheads="1"/>
          </p:cNvSpPr>
          <p:nvPr>
            <p:ph type="body" idx="1"/>
          </p:nvPr>
        </p:nvSpPr>
        <p:spPr>
          <a:xfrm>
            <a:off x="468313" y="1646238"/>
            <a:ext cx="7988300" cy="4457700"/>
          </a:xfrm>
        </p:spPr>
        <p:txBody>
          <a:bodyPr/>
          <a:lstStyle/>
          <a:p>
            <a:pPr algn="just" eaLnBrk="1" hangingPunct="1">
              <a:lnSpc>
                <a:spcPct val="90000"/>
              </a:lnSpc>
              <a:buFontTx/>
              <a:buNone/>
            </a:pPr>
            <a:r>
              <a:rPr lang="pt-PT" sz="3000"/>
              <a:t>1	Cada Parte adotará as medidas legislativas e outras que se revelem necessárias para permitir às suas autoridades competentes ordenar ou, da mesma forma, obter a pronta conservação de dados informáticos específicos, inclusive dados de tráfego, que tenham sido armazenados por meio de um sistema informático, em particular, existindo </a:t>
            </a:r>
            <a:r>
              <a:rPr lang="pt-PT" sz="3000" b="1"/>
              <a:t> </a:t>
            </a:r>
            <a:r>
              <a:rPr lang="pt-PT" sz="3600" b="1">
                <a:solidFill>
                  <a:srgbClr val="FF0000"/>
                </a:solidFill>
              </a:rPr>
              <a:t>motivos para acreditar que os dados do computador são particularmente vulneráveis ​​a perdas ou modificações</a:t>
            </a:r>
            <a:r>
              <a:rPr lang="pt-PT" sz="3000"/>
              <a:t>.</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25</a:t>
            </a:fld>
            <a:endParaRPr lang="en-US">
              <a:solidFill>
                <a:schemeClr val="tx1"/>
              </a:solidFill>
            </a:endParaRPr>
          </a:p>
        </p:txBody>
      </p:sp>
    </p:spTree>
    <p:extLst>
      <p:ext uri="{BB962C8B-B14F-4D97-AF65-F5344CB8AC3E}">
        <p14:creationId xmlns:p14="http://schemas.microsoft.com/office/powerpoint/2010/main" val="5740045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Vulnerável a perda ou modificação</a:t>
            </a:r>
          </a:p>
        </p:txBody>
      </p:sp>
      <p:sp>
        <p:nvSpPr>
          <p:cNvPr id="3" name="Content Placeholder 2"/>
          <p:cNvSpPr>
            <a:spLocks noGrp="1"/>
          </p:cNvSpPr>
          <p:nvPr>
            <p:ph idx="1"/>
          </p:nvPr>
        </p:nvSpPr>
        <p:spPr>
          <a:xfrm>
            <a:off x="635000" y="1755091"/>
            <a:ext cx="8229600" cy="4195762"/>
          </a:xfrm>
        </p:spPr>
        <p:txBody>
          <a:bodyPr/>
          <a:lstStyle/>
          <a:p>
            <a:pPr algn="just"/>
            <a:r>
              <a:rPr lang="pt-PT"/>
              <a:t>Motivos para acreditar que os dados do computador são particularmente vulneráveis ​​a perdas ou modificação</a:t>
            </a:r>
          </a:p>
          <a:p>
            <a:pPr algn="just"/>
            <a:endParaRPr lang="en-US" dirty="0"/>
          </a:p>
          <a:p>
            <a:pPr algn="just"/>
            <a:r>
              <a:rPr lang="pt-PT"/>
              <a:t>Exemplos:</a:t>
            </a:r>
          </a:p>
          <a:p>
            <a:pPr lvl="1" algn="just"/>
            <a:r>
              <a:rPr lang="pt-PT"/>
              <a:t>Política para eliminar dados após xx dias</a:t>
            </a:r>
          </a:p>
          <a:p>
            <a:pPr lvl="1" algn="just"/>
            <a:r>
              <a:rPr lang="pt-PT"/>
              <a:t>Dados armazenados de maneira insegura</a:t>
            </a:r>
          </a:p>
          <a:p>
            <a:pPr lvl="1" algn="just"/>
            <a:r>
              <a:rPr lang="pt-PT"/>
              <a:t>Detentor dos dados não de confiança</a:t>
            </a:r>
          </a:p>
          <a:p>
            <a:pPr marL="0" indent="0" algn="just">
              <a:buNone/>
            </a:pPr>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26</a:t>
            </a:fld>
            <a:endParaRPr lang="en-US">
              <a:solidFill>
                <a:schemeClr val="tx1"/>
              </a:solidFill>
            </a:endParaRPr>
          </a:p>
        </p:txBody>
      </p:sp>
    </p:spTree>
    <p:extLst>
      <p:ext uri="{BB962C8B-B14F-4D97-AF65-F5344CB8AC3E}">
        <p14:creationId xmlns:p14="http://schemas.microsoft.com/office/powerpoint/2010/main" val="30120472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10000"/>
          </a:bodyPr>
          <a:lstStyle/>
          <a:p>
            <a:pPr marL="514350" indent="-514350" algn="just" eaLnBrk="1" fontAlgn="auto" hangingPunct="1">
              <a:spcAft>
                <a:spcPts val="0"/>
              </a:spcAft>
              <a:buFont typeface="+mj-lt"/>
              <a:buAutoNum type="arabicPeriod" startAt="2"/>
              <a:defRPr/>
            </a:pPr>
            <a:r>
              <a:rPr lang="pt-PT"/>
              <a:t>Quando uma Parte aplica o parágrafo 1 acima através de uma ordem a uma pessoa para preservar dados informáticos armazenados especificados na </a:t>
            </a:r>
            <a:r>
              <a:rPr lang="pt-PT" sz="3800" b="1">
                <a:solidFill>
                  <a:srgbClr val="FF0000"/>
                </a:solidFill>
              </a:rPr>
              <a:t>posse ou controlo da pessoa</a:t>
            </a:r>
            <a:r>
              <a:rPr lang="pt-PT"/>
              <a:t>, a Parte adotará as medidas legislativas e outras que forem necessárias para obrigar essa pessoa a preservar e manter a integridade dos dados informáticos durante um período de tempo necessário, até um máximo de 90 dias, para permitir às autoridades competentes solicitar a sua divulgação. Uma Parte poderá prever que tal ordem seja posteriormente renovada.</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27</a:t>
            </a:fld>
            <a:endParaRPr lang="en-US">
              <a:solidFill>
                <a:schemeClr val="tx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Posse ou controlo</a:t>
            </a:r>
          </a:p>
        </p:txBody>
      </p:sp>
      <p:sp>
        <p:nvSpPr>
          <p:cNvPr id="3" name="Content Placeholder 2"/>
          <p:cNvSpPr>
            <a:spLocks noGrp="1"/>
          </p:cNvSpPr>
          <p:nvPr>
            <p:ph idx="1"/>
          </p:nvPr>
        </p:nvSpPr>
        <p:spPr>
          <a:xfrm>
            <a:off x="635000" y="1929259"/>
            <a:ext cx="8229600" cy="3992562"/>
          </a:xfrm>
        </p:spPr>
        <p:txBody>
          <a:bodyPr/>
          <a:lstStyle/>
          <a:p>
            <a:pPr algn="just">
              <a:spcBef>
                <a:spcPts val="600"/>
              </a:spcBef>
              <a:spcAft>
                <a:spcPts val="1200"/>
              </a:spcAft>
            </a:pPr>
            <a:r>
              <a:rPr lang="pt-PT"/>
              <a:t>Posse física dos dados em causa; OU</a:t>
            </a:r>
          </a:p>
          <a:p>
            <a:pPr algn="just">
              <a:spcBef>
                <a:spcPts val="600"/>
              </a:spcBef>
              <a:spcAft>
                <a:spcPts val="1200"/>
              </a:spcAft>
            </a:pPr>
            <a:r>
              <a:rPr lang="pt-PT"/>
              <a:t>Controlo livre dos dados em questão ("posse construtiva")</a:t>
            </a:r>
          </a:p>
          <a:p>
            <a:pPr algn="just">
              <a:spcBef>
                <a:spcPts val="600"/>
              </a:spcBef>
              <a:spcAft>
                <a:spcPts val="1200"/>
              </a:spcAft>
            </a:pPr>
            <a:r>
              <a:rPr lang="pt-PT"/>
              <a:t>Não inclui capacidade técnica para aceder a dados armazenados remotamente fora do controlo legítimo</a:t>
            </a:r>
          </a:p>
          <a:p>
            <a:pPr algn="just">
              <a:spcBef>
                <a:spcPts val="600"/>
              </a:spcBef>
              <a:spcAft>
                <a:spcPts val="1200"/>
              </a:spcAft>
            </a:pPr>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28</a:t>
            </a:fld>
            <a:endParaRPr lang="en-US">
              <a:solidFill>
                <a:schemeClr val="tx1"/>
              </a:solidFill>
            </a:endParaRPr>
          </a:p>
        </p:txBody>
      </p:sp>
    </p:spTree>
    <p:extLst>
      <p:ext uri="{BB962C8B-B14F-4D97-AF65-F5344CB8AC3E}">
        <p14:creationId xmlns:p14="http://schemas.microsoft.com/office/powerpoint/2010/main" val="206906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fontScale="85000" lnSpcReduction="20000"/>
          </a:bodyPr>
          <a:lstStyle/>
          <a:p>
            <a:pPr marL="514350" indent="-514350" algn="just" eaLnBrk="1" fontAlgn="auto" hangingPunct="1">
              <a:spcAft>
                <a:spcPts val="0"/>
              </a:spcAft>
              <a:buFont typeface="+mj-lt"/>
              <a:buAutoNum type="arabicPeriod" startAt="2"/>
              <a:defRPr/>
            </a:pPr>
            <a:r>
              <a:rPr lang="pt-PT"/>
              <a:t>Quando uma Parte aplica o parágrafo 1 acima através de uma ordem a uma pessoa para preservar dados informáticos armazenados especificados na posse ou controlo da pessoa, a Parte adotará as medidas legislativas e outras que forem necessárias para obrigar essa pessoa a preservar e manter a integridade dos dados informáticos </a:t>
            </a:r>
            <a:r>
              <a:rPr lang="pt-PT" sz="3800" b="1">
                <a:solidFill>
                  <a:srgbClr val="FF0000"/>
                </a:solidFill>
              </a:rPr>
              <a:t>durante um período de tempo necessário, até um máximo de 90 dias</a:t>
            </a:r>
            <a:r>
              <a:rPr lang="pt-PT"/>
              <a:t>, para permitir às autoridades competentes </a:t>
            </a:r>
            <a:r>
              <a:rPr lang="pt-PT" sz="3800" b="1">
                <a:solidFill>
                  <a:srgbClr val="FF0000"/>
                </a:solidFill>
              </a:rPr>
              <a:t>solicitar a sua divulgação</a:t>
            </a:r>
            <a:r>
              <a:rPr lang="pt-PT"/>
              <a:t>. Uma Parte poderá prever que tal ordem seja </a:t>
            </a:r>
            <a:r>
              <a:rPr lang="pt-PT" sz="3800" b="1">
                <a:solidFill>
                  <a:srgbClr val="FF0000"/>
                </a:solidFill>
              </a:rPr>
              <a:t>posteriormente renovada</a:t>
            </a:r>
            <a:r>
              <a:rPr lang="pt-PT"/>
              <a:t>.</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29</a:t>
            </a:fld>
            <a:endParaRPr lang="en-US">
              <a:solidFill>
                <a:schemeClr val="tx1"/>
              </a:solidFill>
            </a:endParaRPr>
          </a:p>
        </p:txBody>
      </p:sp>
    </p:spTree>
    <p:extLst>
      <p:ext uri="{BB962C8B-B14F-4D97-AF65-F5344CB8AC3E}">
        <p14:creationId xmlns:p14="http://schemas.microsoft.com/office/powerpoint/2010/main" val="3631033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933450"/>
          </a:xfrm>
        </p:spPr>
        <p:txBody>
          <a:bodyPr/>
          <a:lstStyle/>
          <a:p>
            <a:pPr eaLnBrk="1" hangingPunct="1"/>
            <a:r>
              <a:rPr lang="pt-PT" b="1"/>
              <a:t>Objetivos da sessão</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a:p>
          <a:p>
            <a:pPr eaLnBrk="1" hangingPunct="1">
              <a:lnSpc>
                <a:spcPct val="80000"/>
              </a:lnSpc>
              <a:buFont typeface="Arial" charset="0"/>
              <a:buNone/>
            </a:pPr>
            <a:r>
              <a:rPr lang="pt-PT" sz="2700"/>
              <a:t>No final desta sessão, os delegados serão capazes de:</a:t>
            </a:r>
          </a:p>
          <a:p>
            <a:pPr eaLnBrk="1" hangingPunct="1">
              <a:lnSpc>
                <a:spcPct val="80000"/>
              </a:lnSpc>
            </a:pPr>
            <a:endParaRPr lang="en-GB" sz="2700" dirty="0"/>
          </a:p>
          <a:p>
            <a:pPr eaLnBrk="1" hangingPunct="1">
              <a:lnSpc>
                <a:spcPct val="80000"/>
              </a:lnSpc>
            </a:pPr>
            <a:r>
              <a:rPr lang="pt-PT" sz="2700"/>
              <a:t>Explicar as disposições processuais da Convenção de Budapeste. </a:t>
            </a:r>
          </a:p>
          <a:p>
            <a:pPr eaLnBrk="1" hangingPunct="1">
              <a:lnSpc>
                <a:spcPct val="80000"/>
              </a:lnSpc>
            </a:pPr>
            <a:r>
              <a:rPr lang="pt-PT" sz="2700"/>
              <a:t>Explicar a importância das condições e garantias e a forma como podem ser determinadas.</a:t>
            </a:r>
          </a:p>
          <a:p>
            <a:pPr eaLnBrk="1" hangingPunct="1">
              <a:lnSpc>
                <a:spcPct val="80000"/>
              </a:lnSpc>
            </a:pPr>
            <a:endParaRPr lang="en-GB" sz="27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Período de tempo</a:t>
            </a:r>
          </a:p>
        </p:txBody>
      </p:sp>
      <p:sp>
        <p:nvSpPr>
          <p:cNvPr id="3" name="Content Placeholder 2"/>
          <p:cNvSpPr>
            <a:spLocks noGrp="1"/>
          </p:cNvSpPr>
          <p:nvPr>
            <p:ph idx="1"/>
          </p:nvPr>
        </p:nvSpPr>
        <p:spPr>
          <a:xfrm>
            <a:off x="635000" y="1493838"/>
            <a:ext cx="8229600" cy="4525963"/>
          </a:xfrm>
        </p:spPr>
        <p:txBody>
          <a:bodyPr/>
          <a:lstStyle/>
          <a:p>
            <a:pPr algn="just">
              <a:spcBef>
                <a:spcPts val="600"/>
              </a:spcBef>
              <a:spcAft>
                <a:spcPts val="1200"/>
              </a:spcAft>
            </a:pPr>
            <a:r>
              <a:rPr lang="pt-PT"/>
              <a:t>A preservação é um poder temporário para permitir que as autoridades competentes procurem:</a:t>
            </a:r>
          </a:p>
          <a:p>
            <a:pPr lvl="1" algn="just">
              <a:spcBef>
                <a:spcPts val="600"/>
              </a:spcBef>
              <a:spcAft>
                <a:spcPts val="1200"/>
              </a:spcAft>
            </a:pPr>
            <a:r>
              <a:rPr lang="pt-PT"/>
              <a:t>Produção de dados; ou</a:t>
            </a:r>
          </a:p>
          <a:p>
            <a:pPr lvl="1" algn="just">
              <a:spcBef>
                <a:spcPts val="600"/>
              </a:spcBef>
              <a:spcAft>
                <a:spcPts val="1200"/>
              </a:spcAft>
            </a:pPr>
            <a:r>
              <a:rPr lang="pt-PT"/>
              <a:t>Pesquisa e apreensão</a:t>
            </a:r>
          </a:p>
          <a:p>
            <a:pPr algn="just">
              <a:spcBef>
                <a:spcPts val="600"/>
              </a:spcBef>
              <a:spcAft>
                <a:spcPts val="1200"/>
              </a:spcAft>
            </a:pPr>
            <a:r>
              <a:rPr lang="pt-PT"/>
              <a:t>Lei para fornecer período máximo (máximo de 90 dias)</a:t>
            </a:r>
          </a:p>
          <a:p>
            <a:pPr algn="just">
              <a:spcBef>
                <a:spcPts val="600"/>
              </a:spcBef>
              <a:spcAft>
                <a:spcPts val="1200"/>
              </a:spcAft>
            </a:pPr>
            <a:r>
              <a:rPr lang="pt-PT"/>
              <a:t>A ordem deve especificar o período de tempo exato</a:t>
            </a:r>
          </a:p>
          <a:p>
            <a:pPr algn="just">
              <a:spcBef>
                <a:spcPts val="600"/>
              </a:spcBef>
              <a:spcAft>
                <a:spcPts val="1200"/>
              </a:spcAft>
            </a:pPr>
            <a:r>
              <a:rPr lang="pt-PT"/>
              <a:t>Período de tempo na ordem pode ser renovado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30</a:t>
            </a:fld>
            <a:endParaRPr lang="en-US">
              <a:solidFill>
                <a:schemeClr val="tx1"/>
              </a:solidFill>
            </a:endParaRPr>
          </a:p>
        </p:txBody>
      </p:sp>
    </p:spTree>
    <p:extLst>
      <p:ext uri="{BB962C8B-B14F-4D97-AF65-F5344CB8AC3E}">
        <p14:creationId xmlns:p14="http://schemas.microsoft.com/office/powerpoint/2010/main" val="36966585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46250"/>
            <a:ext cx="8229600" cy="4525963"/>
          </a:xfrm>
        </p:spPr>
        <p:txBody>
          <a:bodyPr rtlCol="0">
            <a:normAutofit/>
          </a:bodyPr>
          <a:lstStyle/>
          <a:p>
            <a:pPr marL="514350" indent="-514350" algn="just" eaLnBrk="1" fontAlgn="auto" hangingPunct="1">
              <a:spcAft>
                <a:spcPts val="0"/>
              </a:spcAft>
              <a:buFont typeface="+mj-lt"/>
              <a:buAutoNum type="arabicPeriod" startAt="3"/>
              <a:defRPr/>
            </a:pPr>
            <a:r>
              <a:rPr lang="pt-PT"/>
              <a:t>Cada Parte deverá adotar as medidas legislativas e outras que sejam necessárias para obrigar o detentor ou outra pessoa que deve preservar os dados do computador para </a:t>
            </a:r>
            <a:r>
              <a:rPr lang="pt-PT" sz="4000" b="1">
                <a:solidFill>
                  <a:srgbClr val="FF0000"/>
                </a:solidFill>
              </a:rPr>
              <a:t>manter confidencial a realização de tais procedimentos</a:t>
            </a:r>
            <a:r>
              <a:rPr lang="pt-PT"/>
              <a:t> pelo período de tempo previsto pela sua legislação interna.</a:t>
            </a:r>
          </a:p>
        </p:txBody>
      </p:sp>
      <p:sp>
        <p:nvSpPr>
          <p:cNvPr id="4" name="Rectangle 2"/>
          <p:cNvSpPr>
            <a:spLocks noGrp="1" noChangeArrowheads="1"/>
          </p:cNvSpPr>
          <p:nvPr>
            <p:ph type="title"/>
          </p:nvPr>
        </p:nvSpPr>
        <p:spPr>
          <a:xfrm>
            <a:off x="468313" y="274638"/>
            <a:ext cx="8218487" cy="1138237"/>
          </a:xfrm>
        </p:spPr>
        <p:txBody>
          <a:bodyPr rtlCol="0">
            <a:normAutofit fontScale="90000"/>
          </a:bodyPr>
          <a:lstStyle/>
          <a:p>
            <a:pPr eaLnBrk="1" fontAlgn="auto" hangingPunct="1">
              <a:spcAft>
                <a:spcPts val="0"/>
              </a:spcAft>
              <a:defRPr/>
            </a:pPr>
            <a:r>
              <a:rPr lang="pt-PT" sz="4000" b="1"/>
              <a:t>Artigo 16 – Preservação acelerada de dados armazenados no computador</a:t>
            </a:r>
          </a:p>
        </p:txBody>
      </p:sp>
      <p:sp>
        <p:nvSpPr>
          <p:cNvPr id="2" name="Slide Number Placeholder 1"/>
          <p:cNvSpPr>
            <a:spLocks noGrp="1"/>
          </p:cNvSpPr>
          <p:nvPr>
            <p:ph type="sldNum" sz="quarter" idx="12"/>
          </p:nvPr>
        </p:nvSpPr>
        <p:spPr/>
        <p:txBody>
          <a:bodyPr/>
          <a:lstStyle/>
          <a:p>
            <a:pPr>
              <a:defRPr/>
            </a:pPr>
            <a:r>
              <a:rPr lang="pt-PT"/>
              <a:t>!</a:t>
            </a:r>
            <a:fld id="{A966BBF2-DA90-4DEB-8CEB-816DABC85824}" type="slidenum">
              <a:rPr lang="en-US" smtClean="0"/>
              <a:pPr>
                <a:defRPr/>
              </a:pPr>
              <a:t>31</a:t>
            </a:fld>
            <a:endParaRPr lang="en-US"/>
          </a:p>
        </p:txBody>
      </p:sp>
    </p:spTree>
    <p:extLst>
      <p:ext uri="{BB962C8B-B14F-4D97-AF65-F5344CB8AC3E}">
        <p14:creationId xmlns:p14="http://schemas.microsoft.com/office/powerpoint/2010/main" val="398706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Manter a confidencialidade dos procedimentos</a:t>
            </a:r>
          </a:p>
        </p:txBody>
      </p:sp>
      <p:sp>
        <p:nvSpPr>
          <p:cNvPr id="3" name="Content Placeholder 2"/>
          <p:cNvSpPr>
            <a:spLocks noGrp="1"/>
          </p:cNvSpPr>
          <p:nvPr>
            <p:ph idx="1"/>
          </p:nvPr>
        </p:nvSpPr>
        <p:spPr>
          <a:xfrm>
            <a:off x="333829" y="1493838"/>
            <a:ext cx="8530771" cy="4525963"/>
          </a:xfrm>
        </p:spPr>
        <p:txBody>
          <a:bodyPr/>
          <a:lstStyle/>
          <a:p>
            <a:pPr algn="just">
              <a:spcBef>
                <a:spcPts val="600"/>
              </a:spcBef>
              <a:spcAft>
                <a:spcPts val="1200"/>
              </a:spcAft>
            </a:pPr>
            <a:r>
              <a:rPr lang="pt-PT" dirty="0"/>
              <a:t>Obrigação da pessoa ordenada a preservar os dados</a:t>
            </a:r>
          </a:p>
          <a:p>
            <a:pPr algn="just">
              <a:spcBef>
                <a:spcPts val="600"/>
              </a:spcBef>
              <a:spcAft>
                <a:spcPts val="1200"/>
              </a:spcAft>
            </a:pPr>
            <a:r>
              <a:rPr lang="pt-PT" dirty="0"/>
              <a:t>Ordenar para especificar o período de tempo de confidencialidade</a:t>
            </a:r>
          </a:p>
          <a:p>
            <a:pPr algn="just">
              <a:spcBef>
                <a:spcPts val="600"/>
              </a:spcBef>
              <a:spcAft>
                <a:spcPts val="1200"/>
              </a:spcAft>
            </a:pPr>
            <a:r>
              <a:rPr lang="pt-PT" dirty="0"/>
              <a:t>Objetivo:</a:t>
            </a:r>
          </a:p>
          <a:p>
            <a:pPr lvl="1" algn="just">
              <a:spcBef>
                <a:spcPts val="600"/>
              </a:spcBef>
              <a:spcAft>
                <a:spcPts val="600"/>
              </a:spcAft>
            </a:pPr>
            <a:r>
              <a:rPr lang="pt-PT" dirty="0"/>
              <a:t>Garante que os suspeitos não tomam conhecimento da investigação</a:t>
            </a:r>
          </a:p>
          <a:p>
            <a:pPr lvl="1" algn="just">
              <a:spcBef>
                <a:spcPts val="600"/>
              </a:spcBef>
              <a:spcAft>
                <a:spcPts val="600"/>
              </a:spcAft>
            </a:pPr>
            <a:r>
              <a:rPr lang="pt-PT" dirty="0"/>
              <a:t>Protege o direito à privacidade</a:t>
            </a:r>
          </a:p>
          <a:p>
            <a:pPr lvl="1" algn="just">
              <a:spcBef>
                <a:spcPts val="600"/>
              </a:spcBef>
              <a:spcAft>
                <a:spcPts val="600"/>
              </a:spcAft>
            </a:pPr>
            <a:r>
              <a:rPr lang="pt-PT" dirty="0"/>
              <a:t>A preservação é uma medida preliminar</a:t>
            </a:r>
          </a:p>
          <a:p>
            <a:pPr lvl="1" algn="just">
              <a:spcBef>
                <a:spcPts val="600"/>
              </a:spcBef>
              <a:spcAft>
                <a:spcPts val="600"/>
              </a:spcAft>
            </a:pPr>
            <a:r>
              <a:rPr lang="pt-PT" dirty="0"/>
              <a:t>Impede a violação/eliminação de dados por outras pessoas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32</a:t>
            </a:fld>
            <a:endParaRPr lang="en-US">
              <a:solidFill>
                <a:schemeClr val="tx1"/>
              </a:solidFill>
            </a:endParaRPr>
          </a:p>
        </p:txBody>
      </p:sp>
    </p:spTree>
    <p:extLst>
      <p:ext uri="{BB962C8B-B14F-4D97-AF65-F5344CB8AC3E}">
        <p14:creationId xmlns:p14="http://schemas.microsoft.com/office/powerpoint/2010/main" val="2039090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pt-PT" sz="3800" b="1"/>
              <a:t/>
            </a:r>
            <a:br>
              <a:rPr lang="pt-PT" sz="3800" b="1"/>
            </a:br>
            <a:r>
              <a:rPr lang="pt-PT" sz="3800" b="1"/>
              <a:t>Artigo 17 – Preservação acelerada e divulgação parcial de dados de tráfego</a:t>
            </a:r>
            <a:r>
              <a:rPr lang="pt-PT" sz="3800"/>
              <a:t/>
            </a:r>
            <a:br>
              <a:rPr lang="pt-PT" sz="3800"/>
            </a:br>
            <a:endParaRPr lang="pt-PT" sz="3800"/>
          </a:p>
        </p:txBody>
      </p:sp>
      <p:sp>
        <p:nvSpPr>
          <p:cNvPr id="115715" name="Rectangle 3"/>
          <p:cNvSpPr>
            <a:spLocks noGrp="1" noChangeArrowheads="1"/>
          </p:cNvSpPr>
          <p:nvPr>
            <p:ph type="body" idx="1"/>
          </p:nvPr>
        </p:nvSpPr>
        <p:spPr>
          <a:xfrm>
            <a:off x="457200" y="1803396"/>
            <a:ext cx="8229600" cy="4611914"/>
          </a:xfrm>
        </p:spPr>
        <p:txBody>
          <a:bodyPr rtlCol="0">
            <a:noAutofit/>
          </a:bodyPr>
          <a:lstStyle/>
          <a:p>
            <a:pPr marL="457200" indent="-457200" algn="just" eaLnBrk="1" fontAlgn="auto" hangingPunct="1">
              <a:spcBef>
                <a:spcPts val="600"/>
              </a:spcBef>
              <a:spcAft>
                <a:spcPts val="1200"/>
              </a:spcAft>
              <a:buFontTx/>
              <a:buAutoNum type="arabicPlain"/>
              <a:defRPr/>
            </a:pPr>
            <a:r>
              <a:rPr lang="pt-PT" sz="2100" dirty="0"/>
              <a:t>Cada Parte deverá adotar, relativamente aos dados de tráfego que devem ser preservados nos termos do Artigo 16, as medidas legislativas e outras que sejam necessárias para:</a:t>
            </a:r>
          </a:p>
          <a:p>
            <a:pPr marL="857250" lvl="1" indent="-457200" algn="just" eaLnBrk="1" fontAlgn="auto" hangingPunct="1">
              <a:spcBef>
                <a:spcPts val="600"/>
              </a:spcBef>
              <a:spcAft>
                <a:spcPts val="1200"/>
              </a:spcAft>
              <a:buFont typeface="+mj-lt"/>
              <a:buAutoNum type="alphaLcParenR"/>
              <a:defRPr/>
            </a:pPr>
            <a:r>
              <a:rPr lang="pt-PT" sz="2100" dirty="0"/>
              <a:t>assegurar que essa rápida conservação dos dados de tráfego esteja disponível, independentemente de um ou mais prestadores de serviços estarem envolvidos na transmissão dessa comunicação; e</a:t>
            </a:r>
          </a:p>
          <a:p>
            <a:pPr marL="857250" lvl="1" indent="-457200" algn="just" eaLnBrk="1" fontAlgn="auto" hangingPunct="1">
              <a:spcBef>
                <a:spcPts val="600"/>
              </a:spcBef>
              <a:spcAft>
                <a:spcPts val="1200"/>
              </a:spcAft>
              <a:buFont typeface="+mj-lt"/>
              <a:buAutoNum type="alphaLcParenR"/>
              <a:defRPr/>
            </a:pPr>
            <a:r>
              <a:rPr lang="pt-PT" sz="2100" dirty="0"/>
              <a:t>assegurar a divulgação rápida à autoridade competente da Parte, ou a uma pessoa designada por essa autoridade, de uma quantidade suficiente de dados de tráfego para permitir à Parte identificar os prestadores de serviços e o caminho através do qual a comunicação foi transmitida.</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33</a:t>
            </a:fld>
            <a:endParaRPr lang="en-US">
              <a:solidFill>
                <a:schemeClr val="tx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pt-PT" sz="3800" b="1"/>
              <a:t/>
            </a:r>
            <a:br>
              <a:rPr lang="pt-PT" sz="3800" b="1"/>
            </a:br>
            <a:r>
              <a:rPr lang="pt-PT" sz="3800" b="1"/>
              <a:t>Artigo 17 – Preservação acelerada e divulgação parcial de dados de tráfego</a:t>
            </a:r>
            <a:r>
              <a:rPr lang="pt-PT" sz="3800"/>
              <a:t/>
            </a:r>
            <a:br>
              <a:rPr lang="pt-PT" sz="3800"/>
            </a:br>
            <a:endParaRPr lang="pt-PT" sz="3800"/>
          </a:p>
        </p:txBody>
      </p:sp>
      <p:sp>
        <p:nvSpPr>
          <p:cNvPr id="115715" name="Rectangle 3"/>
          <p:cNvSpPr>
            <a:spLocks noGrp="1" noChangeArrowheads="1"/>
          </p:cNvSpPr>
          <p:nvPr>
            <p:ph type="body" idx="1"/>
          </p:nvPr>
        </p:nvSpPr>
        <p:spPr>
          <a:xfrm>
            <a:off x="457200" y="2151732"/>
            <a:ext cx="8229600" cy="2086429"/>
          </a:xfrm>
        </p:spPr>
        <p:txBody>
          <a:bodyPr rtlCol="0">
            <a:normAutofit/>
          </a:bodyPr>
          <a:lstStyle/>
          <a:p>
            <a:pPr marL="514350" indent="-514350" algn="just" eaLnBrk="1" fontAlgn="auto" hangingPunct="1">
              <a:lnSpc>
                <a:spcPct val="90000"/>
              </a:lnSpc>
              <a:spcAft>
                <a:spcPts val="0"/>
              </a:spcAft>
              <a:buFont typeface="+mj-lt"/>
              <a:buAutoNum type="arabicPeriod" startAt="2"/>
              <a:defRPr/>
            </a:pPr>
            <a:r>
              <a:rPr lang="pt-PT" sz="2600"/>
              <a:t>Os poderes e procedimentos referidos no presente artigo estão sujeitos aos Artigos 14 e 15.</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solidFill>
                  <a:schemeClr val="tx1"/>
                </a:solidFill>
              </a:rPr>
              <a:pPr>
                <a:defRPr/>
              </a:pPr>
              <a:t>34</a:t>
            </a:fld>
            <a:endParaRPr lang="en-US">
              <a:solidFill>
                <a:schemeClr val="tx1"/>
              </a:solidFill>
            </a:endParaRPr>
          </a:p>
        </p:txBody>
      </p:sp>
    </p:spTree>
    <p:extLst>
      <p:ext uri="{BB962C8B-B14F-4D97-AF65-F5344CB8AC3E}">
        <p14:creationId xmlns:p14="http://schemas.microsoft.com/office/powerpoint/2010/main" val="24477084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pt-PT" sz="3800" b="1"/>
              <a:t/>
            </a:r>
            <a:br>
              <a:rPr lang="pt-PT" sz="3800" b="1"/>
            </a:br>
            <a:r>
              <a:rPr lang="pt-PT" sz="3800" b="1"/>
              <a:t>Artigo 17 – Preservação acelerada e divulgação parcial de dados de tráfego</a:t>
            </a:r>
            <a:r>
              <a:rPr lang="pt-PT" sz="3800"/>
              <a:t/>
            </a:r>
            <a:br>
              <a:rPr lang="pt-PT" sz="3800"/>
            </a:br>
            <a:endParaRPr lang="pt-PT" sz="3800"/>
          </a:p>
        </p:txBody>
      </p:sp>
      <p:sp>
        <p:nvSpPr>
          <p:cNvPr id="115715" name="Rectangle 3"/>
          <p:cNvSpPr>
            <a:spLocks noGrp="1" noChangeArrowheads="1"/>
          </p:cNvSpPr>
          <p:nvPr>
            <p:ph type="body" idx="1"/>
          </p:nvPr>
        </p:nvSpPr>
        <p:spPr>
          <a:xfrm>
            <a:off x="457200" y="1803396"/>
            <a:ext cx="8229600" cy="4611010"/>
          </a:xfrm>
        </p:spPr>
        <p:txBody>
          <a:bodyPr rtlCol="0">
            <a:normAutofit lnSpcReduction="10000"/>
          </a:bodyPr>
          <a:lstStyle/>
          <a:p>
            <a:pPr marL="457200" indent="-457200" algn="just" eaLnBrk="1" fontAlgn="auto" hangingPunct="1">
              <a:lnSpc>
                <a:spcPct val="90000"/>
              </a:lnSpc>
              <a:spcBef>
                <a:spcPts val="600"/>
              </a:spcBef>
              <a:spcAft>
                <a:spcPts val="1200"/>
              </a:spcAft>
              <a:buFontTx/>
              <a:buAutoNum type="arabicPlain"/>
              <a:defRPr/>
            </a:pPr>
            <a:r>
              <a:rPr lang="pt-PT" sz="2600"/>
              <a:t>Cada Parte deverá adotar, relativamente aos dados de tráfego que devem ser preservados nos termos do Artigo 16, as medidas legislativas e outras que sejam necessárias para:</a:t>
            </a:r>
          </a:p>
          <a:p>
            <a:pPr marL="857250" lvl="1" indent="-457200" algn="just" eaLnBrk="1" fontAlgn="auto" hangingPunct="1">
              <a:lnSpc>
                <a:spcPct val="90000"/>
              </a:lnSpc>
              <a:spcBef>
                <a:spcPts val="600"/>
              </a:spcBef>
              <a:spcAft>
                <a:spcPts val="1200"/>
              </a:spcAft>
              <a:buFont typeface="+mj-lt"/>
              <a:buAutoNum type="alphaLcParenR"/>
              <a:defRPr/>
            </a:pPr>
            <a:r>
              <a:rPr lang="pt-PT" sz="2200"/>
              <a:t>assegurar que essa rápida conservação dos dados de tráfego esteja disponível, </a:t>
            </a:r>
            <a:r>
              <a:rPr lang="pt-PT" b="1">
                <a:solidFill>
                  <a:srgbClr val="FF0000"/>
                </a:solidFill>
              </a:rPr>
              <a:t>independentemente de um ou mais prestadores de serviços estarem envolvidos na transmissão dessa comunicação</a:t>
            </a:r>
            <a:r>
              <a:rPr lang="pt-PT" sz="2200"/>
              <a:t>; e </a:t>
            </a:r>
          </a:p>
          <a:p>
            <a:pPr marL="857250" lvl="1" indent="-457200" algn="just" eaLnBrk="1" fontAlgn="auto" hangingPunct="1">
              <a:lnSpc>
                <a:spcPct val="90000"/>
              </a:lnSpc>
              <a:spcBef>
                <a:spcPts val="600"/>
              </a:spcBef>
              <a:spcAft>
                <a:spcPts val="1200"/>
              </a:spcAft>
              <a:buFontTx/>
              <a:buAutoNum type="alphaLcParenR"/>
              <a:defRPr/>
            </a:pPr>
            <a:r>
              <a:rPr lang="pt-PT" sz="2200"/>
              <a:t>assegurar a divulgação rápida à autoridade competente da Parte, ou a uma pessoa designada por essa autoridade, de uma quantidade suficiente de dados de tráfego para permitir à Parte identificar os prestadores de serviços e o caminho através do qual a comunicação foi transmitida.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35</a:t>
            </a:fld>
            <a:endParaRPr lang="en-US">
              <a:solidFill>
                <a:schemeClr val="tx1"/>
              </a:solidFill>
            </a:endParaRPr>
          </a:p>
        </p:txBody>
      </p:sp>
    </p:spTree>
    <p:extLst>
      <p:ext uri="{BB962C8B-B14F-4D97-AF65-F5344CB8AC3E}">
        <p14:creationId xmlns:p14="http://schemas.microsoft.com/office/powerpoint/2010/main" val="14811820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Um ou mais prestadores de serviços</a:t>
            </a:r>
          </a:p>
        </p:txBody>
      </p:sp>
      <p:sp>
        <p:nvSpPr>
          <p:cNvPr id="3" name="Content Placeholder 2"/>
          <p:cNvSpPr>
            <a:spLocks noGrp="1"/>
          </p:cNvSpPr>
          <p:nvPr>
            <p:ph idx="1"/>
          </p:nvPr>
        </p:nvSpPr>
        <p:spPr>
          <a:xfrm>
            <a:off x="635000" y="1387476"/>
            <a:ext cx="8229600" cy="4525963"/>
          </a:xfrm>
        </p:spPr>
        <p:txBody>
          <a:bodyPr/>
          <a:lstStyle/>
          <a:p>
            <a:pPr algn="just"/>
            <a:r>
              <a:rPr lang="pt-PT"/>
              <a:t>Vários prestadores de serviços geralmente envolvidos em transmissões de comunicações</a:t>
            </a:r>
          </a:p>
          <a:p>
            <a:pPr algn="just"/>
            <a:r>
              <a:rPr lang="pt-PT"/>
              <a:t>Dados de tráfego geralmente partilhados entre prestadores de serviços para fins comerciais, de segurança ou técnicos</a:t>
            </a:r>
          </a:p>
          <a:p>
            <a:pPr algn="just"/>
            <a:r>
              <a:rPr lang="pt-PT"/>
              <a:t>Cada prestador de serviços pode possuir dados de tráfego que são:</a:t>
            </a:r>
          </a:p>
          <a:p>
            <a:pPr lvl="1" algn="just"/>
            <a:r>
              <a:rPr lang="pt-PT"/>
              <a:t>Gerados e retidos por esse prestador de serviços</a:t>
            </a:r>
          </a:p>
          <a:p>
            <a:pPr lvl="1" algn="just"/>
            <a:r>
              <a:rPr lang="pt-PT"/>
              <a:t>Fornecido por outro prestador de serviços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36</a:t>
            </a:fld>
            <a:endParaRPr lang="en-US">
              <a:solidFill>
                <a:schemeClr val="tx1"/>
              </a:solidFill>
            </a:endParaRPr>
          </a:p>
        </p:txBody>
      </p:sp>
    </p:spTree>
    <p:extLst>
      <p:ext uri="{BB962C8B-B14F-4D97-AF65-F5344CB8AC3E}">
        <p14:creationId xmlns:p14="http://schemas.microsoft.com/office/powerpoint/2010/main" val="1740196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Um ou mais prestadores de serviços</a:t>
            </a:r>
          </a:p>
        </p:txBody>
      </p:sp>
      <p:sp>
        <p:nvSpPr>
          <p:cNvPr id="3" name="Content Placeholder 2"/>
          <p:cNvSpPr>
            <a:spLocks noGrp="1"/>
          </p:cNvSpPr>
          <p:nvPr>
            <p:ph idx="1"/>
          </p:nvPr>
        </p:nvSpPr>
        <p:spPr>
          <a:xfrm>
            <a:off x="457200" y="1474560"/>
            <a:ext cx="8407400" cy="4525963"/>
          </a:xfrm>
        </p:spPr>
        <p:txBody>
          <a:bodyPr/>
          <a:lstStyle/>
          <a:p>
            <a:pPr algn="just">
              <a:spcBef>
                <a:spcPts val="600"/>
              </a:spcBef>
              <a:spcAft>
                <a:spcPts val="1200"/>
              </a:spcAft>
            </a:pPr>
            <a:r>
              <a:rPr lang="pt-PT" sz="2400" dirty="0"/>
              <a:t>Geralmente, nenhum prestador de serviços possui dados de tráfego cruciais para determinar a origem e o destino da comunicação.</a:t>
            </a:r>
          </a:p>
          <a:p>
            <a:pPr algn="just">
              <a:spcBef>
                <a:spcPts val="600"/>
              </a:spcBef>
              <a:spcAft>
                <a:spcPts val="1200"/>
              </a:spcAft>
            </a:pPr>
            <a:r>
              <a:rPr lang="pt-PT" sz="2400" dirty="0"/>
              <a:t>Cada prestador de serviços possui parte do puzzle</a:t>
            </a:r>
          </a:p>
          <a:p>
            <a:pPr algn="just">
              <a:spcBef>
                <a:spcPts val="600"/>
              </a:spcBef>
              <a:spcAft>
                <a:spcPts val="1200"/>
              </a:spcAft>
            </a:pPr>
            <a:r>
              <a:rPr lang="pt-PT" sz="2400" dirty="0"/>
              <a:t>Ordenar múltiplos prestadores de serviços:</a:t>
            </a:r>
          </a:p>
          <a:p>
            <a:pPr lvl="1" algn="just">
              <a:spcBef>
                <a:spcPts val="600"/>
              </a:spcBef>
              <a:spcAft>
                <a:spcPts val="600"/>
              </a:spcAft>
            </a:pPr>
            <a:r>
              <a:rPr lang="pt-PT" sz="2000" dirty="0"/>
              <a:t>Pedidos separados em cada prestador de serviços</a:t>
            </a:r>
          </a:p>
          <a:p>
            <a:pPr lvl="1" algn="just">
              <a:spcBef>
                <a:spcPts val="600"/>
              </a:spcBef>
              <a:spcAft>
                <a:spcPts val="600"/>
              </a:spcAft>
            </a:pPr>
            <a:r>
              <a:rPr lang="pt-PT" sz="2000" dirty="0"/>
              <a:t>Pedido único em todos os fornecedores de serviços; será veiculado sequencialmente conforme o próximo prestador de serviços for identificado </a:t>
            </a:r>
          </a:p>
          <a:p>
            <a:pPr lvl="1" algn="just">
              <a:spcBef>
                <a:spcPts val="600"/>
              </a:spcBef>
              <a:spcAft>
                <a:spcPts val="600"/>
              </a:spcAft>
            </a:pPr>
            <a:r>
              <a:rPr lang="pt-PT" sz="2000" dirty="0"/>
              <a:t>Pedido único num prestador de serviços; que é obrigado a notificar o próximo prestador de serviços envolvido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37</a:t>
            </a:fld>
            <a:endParaRPr lang="en-US">
              <a:solidFill>
                <a:schemeClr val="tx1"/>
              </a:solidFill>
            </a:endParaRPr>
          </a:p>
        </p:txBody>
      </p:sp>
    </p:spTree>
    <p:extLst>
      <p:ext uri="{BB962C8B-B14F-4D97-AF65-F5344CB8AC3E}">
        <p14:creationId xmlns:p14="http://schemas.microsoft.com/office/powerpoint/2010/main" val="2404180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8313" y="315913"/>
            <a:ext cx="8229600" cy="1143000"/>
          </a:xfrm>
        </p:spPr>
        <p:txBody>
          <a:bodyPr rtlCol="0">
            <a:normAutofit fontScale="90000"/>
          </a:bodyPr>
          <a:lstStyle/>
          <a:p>
            <a:pPr eaLnBrk="1" fontAlgn="auto" hangingPunct="1">
              <a:spcAft>
                <a:spcPts val="0"/>
              </a:spcAft>
              <a:defRPr/>
            </a:pPr>
            <a:r>
              <a:rPr lang="pt-PT" sz="3800" b="1"/>
              <a:t/>
            </a:r>
            <a:br>
              <a:rPr lang="pt-PT" sz="3800" b="1"/>
            </a:br>
            <a:r>
              <a:rPr lang="pt-PT" sz="3800" b="1"/>
              <a:t>Artigo 17 – Preservação acelerada e divulgação parcial de dados de tráfego</a:t>
            </a:r>
            <a:r>
              <a:rPr lang="pt-PT" sz="3800"/>
              <a:t/>
            </a:r>
            <a:br>
              <a:rPr lang="pt-PT" sz="3800"/>
            </a:br>
            <a:endParaRPr lang="pt-PT" sz="3800"/>
          </a:p>
        </p:txBody>
      </p:sp>
      <p:sp>
        <p:nvSpPr>
          <p:cNvPr id="115715" name="Rectangle 3"/>
          <p:cNvSpPr>
            <a:spLocks noGrp="1" noChangeArrowheads="1"/>
          </p:cNvSpPr>
          <p:nvPr>
            <p:ph type="body" idx="1"/>
          </p:nvPr>
        </p:nvSpPr>
        <p:spPr>
          <a:xfrm>
            <a:off x="457200" y="1774368"/>
            <a:ext cx="8229600" cy="4756150"/>
          </a:xfrm>
        </p:spPr>
        <p:txBody>
          <a:bodyPr rtlCol="0">
            <a:noAutofit/>
          </a:bodyPr>
          <a:lstStyle/>
          <a:p>
            <a:pPr marL="457200" indent="-457200" algn="just" eaLnBrk="1" fontAlgn="auto" hangingPunct="1">
              <a:spcBef>
                <a:spcPts val="600"/>
              </a:spcBef>
              <a:spcAft>
                <a:spcPts val="1200"/>
              </a:spcAft>
              <a:buFontTx/>
              <a:buAutoNum type="arabicPlain"/>
              <a:defRPr/>
            </a:pPr>
            <a:r>
              <a:rPr lang="pt-PT" sz="2400" dirty="0"/>
              <a:t>Cada Parte deverá adotar, relativamente aos dados de tráfego que devem ser preservados nos termos do Artigo 16, as medidas legislativas e outras que sejam necessárias para:</a:t>
            </a:r>
          </a:p>
          <a:p>
            <a:pPr marL="857250" lvl="1" indent="-457200" algn="just" eaLnBrk="1" fontAlgn="auto" hangingPunct="1">
              <a:spcBef>
                <a:spcPts val="600"/>
              </a:spcBef>
              <a:spcAft>
                <a:spcPts val="1200"/>
              </a:spcAft>
              <a:buFont typeface="+mj-lt"/>
              <a:buAutoNum type="alphaLcParenR"/>
              <a:defRPr/>
            </a:pPr>
            <a:r>
              <a:rPr lang="pt-PT" sz="2000" dirty="0"/>
              <a:t>assegurar que essa rápida conservação dos dados de tráfego esteja disponível, independentemente de um ou mais prestadores de serviços estarem envolvidos na transmissão dessa comunicação; e</a:t>
            </a:r>
          </a:p>
          <a:p>
            <a:pPr marL="857250" lvl="1" indent="-457200" algn="just" eaLnBrk="1" fontAlgn="auto" hangingPunct="1">
              <a:spcBef>
                <a:spcPts val="600"/>
              </a:spcBef>
              <a:spcAft>
                <a:spcPts val="1200"/>
              </a:spcAft>
              <a:buFont typeface="+mj-lt"/>
              <a:buAutoNum type="alphaLcParenR"/>
              <a:defRPr/>
            </a:pPr>
            <a:r>
              <a:rPr lang="pt-PT" sz="2000" dirty="0"/>
              <a:t>assegurar a </a:t>
            </a:r>
            <a:r>
              <a:rPr lang="pt-PT" sz="2400" b="1" dirty="0">
                <a:solidFill>
                  <a:srgbClr val="FF0000"/>
                </a:solidFill>
              </a:rPr>
              <a:t>divulgação rápida</a:t>
            </a:r>
            <a:r>
              <a:rPr lang="pt-PT" sz="2400" dirty="0"/>
              <a:t> </a:t>
            </a:r>
            <a:r>
              <a:rPr lang="pt-PT" sz="2000" dirty="0"/>
              <a:t>à autoridade competente da Parte, ou a uma pessoa designada por essa autoridade, de uma </a:t>
            </a:r>
            <a:r>
              <a:rPr lang="pt-PT" sz="2400" b="1" dirty="0">
                <a:solidFill>
                  <a:srgbClr val="FF0000"/>
                </a:solidFill>
              </a:rPr>
              <a:t>quantidade suficiente de dados de tráfego para permitir à Parte identificar os prestadores de serviços e o caminho</a:t>
            </a:r>
            <a:r>
              <a:rPr lang="pt-PT" sz="2400" dirty="0"/>
              <a:t> </a:t>
            </a:r>
            <a:r>
              <a:rPr lang="pt-PT" sz="2000" dirty="0"/>
              <a:t>através do qual a comunicação foi transmitida.</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38</a:t>
            </a:fld>
            <a:endParaRPr lang="en-US">
              <a:solidFill>
                <a:schemeClr val="tx1"/>
              </a:solidFill>
            </a:endParaRPr>
          </a:p>
        </p:txBody>
      </p:sp>
    </p:spTree>
    <p:extLst>
      <p:ext uri="{BB962C8B-B14F-4D97-AF65-F5344CB8AC3E}">
        <p14:creationId xmlns:p14="http://schemas.microsoft.com/office/powerpoint/2010/main" val="31502068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Divulgação expedita de dados de tráfego suficientes</a:t>
            </a:r>
          </a:p>
        </p:txBody>
      </p:sp>
      <p:sp>
        <p:nvSpPr>
          <p:cNvPr id="3" name="Content Placeholder 2"/>
          <p:cNvSpPr>
            <a:spLocks noGrp="1"/>
          </p:cNvSpPr>
          <p:nvPr>
            <p:ph idx="1"/>
          </p:nvPr>
        </p:nvSpPr>
        <p:spPr>
          <a:xfrm>
            <a:off x="635000" y="1929258"/>
            <a:ext cx="8229600" cy="3919991"/>
          </a:xfrm>
        </p:spPr>
        <p:txBody>
          <a:bodyPr/>
          <a:lstStyle/>
          <a:p>
            <a:pPr algn="just"/>
            <a:r>
              <a:rPr lang="pt-PT"/>
              <a:t>Divulgação de dados suficientes para permitir que as autoridades policiais identifiquem outros prestadores de serviços envolvidos na transmissão de comunicações </a:t>
            </a:r>
          </a:p>
          <a:p>
            <a:pPr algn="just"/>
            <a:endParaRPr lang="en-US" dirty="0"/>
          </a:p>
          <a:p>
            <a:pPr algn="just"/>
            <a:r>
              <a:rPr lang="pt-PT"/>
              <a:t>Objetivo de permitir a identificação da origem e do destino da comunicação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39</a:t>
            </a:fld>
            <a:endParaRPr lang="en-US">
              <a:solidFill>
                <a:schemeClr val="tx1"/>
              </a:solidFill>
            </a:endParaRPr>
          </a:p>
        </p:txBody>
      </p:sp>
    </p:spTree>
    <p:extLst>
      <p:ext uri="{BB962C8B-B14F-4D97-AF65-F5344CB8AC3E}">
        <p14:creationId xmlns:p14="http://schemas.microsoft.com/office/powerpoint/2010/main" val="1281579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en-US"/>
          </a:p>
        </p:txBody>
      </p:sp>
      <p:sp>
        <p:nvSpPr>
          <p:cNvPr id="5" name="Rectangle 3"/>
          <p:cNvSpPr txBox="1">
            <a:spLocks/>
          </p:cNvSpPr>
          <p:nvPr/>
        </p:nvSpPr>
        <p:spPr bwMode="auto">
          <a:xfrm>
            <a:off x="348344" y="449942"/>
            <a:ext cx="8519885" cy="5950853"/>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Ordens de produção</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(Artigo 18 – Convenção de Budapeste)</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pt-PT" sz="2400" i="1">
                <a:ea typeface="ＭＳ Ｐゴシック" pitchFamily="34" charset="-128"/>
              </a:rPr>
              <a:t>Também muito inovador</a:t>
            </a:r>
          </a:p>
          <a:p>
            <a:pPr marL="539750" defTabSz="365125" eaLnBrk="1" hangingPunct="1">
              <a:lnSpc>
                <a:spcPct val="80000"/>
              </a:lnSpc>
              <a:spcBef>
                <a:spcPts val="600"/>
              </a:spcBef>
              <a:spcAft>
                <a:spcPts val="1200"/>
              </a:spcAft>
              <a:defRPr/>
            </a:pPr>
            <a:r>
              <a:rPr lang="pt-PT" sz="2000" i="1">
                <a:ea typeface="ＭＳ Ｐゴシック" pitchFamily="34" charset="-128"/>
              </a:rPr>
              <a:t>Para capacitar as autoridades policiais a emitir ordens de produção </a:t>
            </a:r>
          </a:p>
          <a:p>
            <a:pPr marL="539750" defTabSz="365125" eaLnBrk="1" hangingPunct="1">
              <a:lnSpc>
                <a:spcPct val="80000"/>
              </a:lnSpc>
              <a:spcBef>
                <a:spcPts val="600"/>
              </a:spcBef>
              <a:spcAft>
                <a:spcPts val="1200"/>
              </a:spcAft>
              <a:defRPr/>
            </a:pPr>
            <a:r>
              <a:rPr lang="pt-PT" sz="2000" i="1">
                <a:ea typeface="ＭＳ Ｐゴシック" pitchFamily="34" charset="-128"/>
              </a:rPr>
              <a:t>Esta ordem pode ser emitida por agências de autoridade policial para indivíduos e para prestadores de serviços.</a:t>
            </a:r>
          </a:p>
          <a:p>
            <a:pPr marL="539750" defTabSz="365125" eaLnBrk="1" hangingPunct="1">
              <a:lnSpc>
                <a:spcPct val="80000"/>
              </a:lnSpc>
              <a:spcBef>
                <a:spcPts val="600"/>
              </a:spcBef>
              <a:spcAft>
                <a:spcPts val="1200"/>
              </a:spcAft>
              <a:defRPr/>
            </a:pPr>
            <a:r>
              <a:rPr lang="pt-PT" sz="2000" i="1">
                <a:ea typeface="ＭＳ Ｐゴシック" pitchFamily="34" charset="-128"/>
              </a:rPr>
              <a:t>Ordem para fornecer </a:t>
            </a:r>
          </a:p>
          <a:p>
            <a:pPr marL="939800" lvl="1" defTabSz="365125" eaLnBrk="1" hangingPunct="1">
              <a:lnSpc>
                <a:spcPct val="80000"/>
              </a:lnSpc>
              <a:spcBef>
                <a:spcPts val="600"/>
              </a:spcBef>
              <a:spcAft>
                <a:spcPts val="1200"/>
              </a:spcAft>
              <a:defRPr/>
            </a:pPr>
            <a:r>
              <a:rPr lang="pt-PT" sz="1600" i="1">
                <a:ea typeface="ＭＳ Ｐゴシック" pitchFamily="34" charset="-128"/>
              </a:rPr>
              <a:t>dados armazenados num sistema informático sob as suas responsabilidades </a:t>
            </a:r>
          </a:p>
          <a:p>
            <a:pPr marL="939800" lvl="1" defTabSz="365125" eaLnBrk="1" hangingPunct="1">
              <a:lnSpc>
                <a:spcPct val="80000"/>
              </a:lnSpc>
              <a:spcBef>
                <a:spcPts val="600"/>
              </a:spcBef>
              <a:spcAft>
                <a:spcPts val="1200"/>
              </a:spcAft>
              <a:defRPr/>
            </a:pPr>
            <a:r>
              <a:rPr lang="pt-PT" sz="1600" i="1">
                <a:ea typeface="ＭＳ Ｐゴシック" pitchFamily="34" charset="-128"/>
              </a:rPr>
              <a:t>de informação do subscritor</a:t>
            </a:r>
          </a:p>
          <a:p>
            <a:pPr marL="539750" defTabSz="365125" eaLnBrk="1" hangingPunct="1">
              <a:lnSpc>
                <a:spcPct val="80000"/>
              </a:lnSpc>
              <a:spcBef>
                <a:spcPts val="600"/>
              </a:spcBef>
              <a:spcAft>
                <a:spcPts val="1200"/>
              </a:spcAft>
              <a:defRPr/>
            </a:pPr>
            <a:r>
              <a:rPr lang="pt-PT" sz="2000" i="1">
                <a:ea typeface="ＭＳ Ｐゴシック" pitchFamily="34" charset="-128"/>
              </a:rPr>
              <a:t>A ordem de produção deve especificar a natureza e a extensão dos dados necessários </a:t>
            </a:r>
          </a:p>
          <a:p>
            <a:pPr marL="539750" defTabSz="365125" eaLnBrk="1" hangingPunct="1">
              <a:lnSpc>
                <a:spcPct val="80000"/>
              </a:lnSpc>
              <a:spcBef>
                <a:spcPts val="600"/>
              </a:spcBef>
              <a:spcAft>
                <a:spcPts val="1200"/>
              </a:spcAft>
              <a:defRPr/>
            </a:pPr>
            <a:r>
              <a:rPr lang="pt-PT" sz="2000" i="1">
                <a:ea typeface="ＭＳ Ｐゴシック" pitchFamily="34" charset="-128"/>
              </a:rPr>
              <a:t>Os dados requeridos pela investigação devem ser previamente determinados</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116739" name="Rectangle 3"/>
          <p:cNvSpPr>
            <a:spLocks noGrp="1" noChangeArrowheads="1"/>
          </p:cNvSpPr>
          <p:nvPr>
            <p:ph type="body" idx="1"/>
          </p:nvPr>
        </p:nvSpPr>
        <p:spPr>
          <a:xfrm>
            <a:off x="457200" y="1417638"/>
            <a:ext cx="8229600" cy="4938712"/>
          </a:xfrm>
        </p:spPr>
        <p:txBody>
          <a:bodyPr rtlCol="0">
            <a:normAutofit fontScale="92500" lnSpcReduction="2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posse ou controlo desse prestador de serviços.</a:t>
            </a:r>
          </a:p>
          <a:p>
            <a:pPr marL="514350" indent="-514350" algn="just" eaLnBrk="1" fontAlgn="auto" hangingPunct="1">
              <a:spcBef>
                <a:spcPts val="600"/>
              </a:spcBef>
              <a:spcAft>
                <a:spcPts val="1200"/>
              </a:spcAft>
              <a:buFont typeface="+mj-lt"/>
              <a:buAutoNum type="arabicPeriod"/>
              <a:defRPr/>
            </a:pPr>
            <a:r>
              <a:rPr lang="pt-PT" sz="2800"/>
              <a:t>Os poderes e procedimentos referidos no presente artigo estão sujeitos aos Artigos 14 e 15.</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Grp="1" noChangeArrowheads="1"/>
          </p:cNvSpPr>
          <p:nvPr>
            <p:ph type="body" idx="1"/>
          </p:nvPr>
        </p:nvSpPr>
        <p:spPr>
          <a:xfrm>
            <a:off x="457200" y="1312864"/>
            <a:ext cx="8229600" cy="5119686"/>
          </a:xfrm>
        </p:spPr>
        <p:txBody>
          <a:bodyPr>
            <a:normAutofit fontScale="92500"/>
          </a:bodyPr>
          <a:lstStyle/>
          <a:p>
            <a:pPr marL="514350" indent="-514350" algn="just" eaLnBrk="1" hangingPunct="1">
              <a:spcBef>
                <a:spcPts val="600"/>
              </a:spcBef>
              <a:spcAft>
                <a:spcPts val="1200"/>
              </a:spcAft>
              <a:buFont typeface="+mj-lt"/>
              <a:buAutoNum type="arabicPeriod" startAt="3"/>
            </a:pPr>
            <a:r>
              <a:rPr lang="pt-PT" sz="2600"/>
              <a:t>Para os fins deste artigo, o termo "informação do subscritor" significa qualquer informação contida na forma de dados informáticos ou qualquer outra forma que seja mantida por um prestador de serviços, relativa aos subscritores dos seus serviços que não sejam dados de tráfego ou conteúdo e pelos quais pode ser estabelecido:</a:t>
            </a:r>
          </a:p>
          <a:p>
            <a:pPr marL="857250" lvl="1" indent="-457200" algn="just" eaLnBrk="1" hangingPunct="1">
              <a:spcBef>
                <a:spcPts val="600"/>
              </a:spcBef>
              <a:spcAft>
                <a:spcPts val="1200"/>
              </a:spcAft>
              <a:buFont typeface="+mj-lt"/>
              <a:buAutoNum type="alphaLcParenR"/>
            </a:pPr>
            <a:r>
              <a:rPr lang="pt-PT" sz="2200"/>
              <a:t>o tipo de serviço de comunicação utilizado, as provisões técnicas tomadas e o período de serviço;</a:t>
            </a:r>
          </a:p>
          <a:p>
            <a:pPr marL="857250" lvl="1" indent="-457200" algn="just" eaLnBrk="1" hangingPunct="1">
              <a:spcBef>
                <a:spcPts val="600"/>
              </a:spcBef>
              <a:spcAft>
                <a:spcPts val="1200"/>
              </a:spcAft>
              <a:buFont typeface="+mj-lt"/>
              <a:buAutoNum type="alphaLcParenR"/>
            </a:pPr>
            <a:r>
              <a:rPr lang="pt-PT" sz="2200"/>
              <a:t>a identidade do subscritor, endereço postal ou geográfico, número de telefone e outro número de acesso, informações de faturamento e pagamento, disponíveis com base no contrato ou acordo de serviço;</a:t>
            </a:r>
          </a:p>
          <a:p>
            <a:pPr marL="857250" lvl="1" indent="-457200" algn="just" eaLnBrk="1" hangingPunct="1">
              <a:spcBef>
                <a:spcPts val="600"/>
              </a:spcBef>
              <a:spcAft>
                <a:spcPts val="1200"/>
              </a:spcAft>
              <a:buFont typeface="+mj-lt"/>
              <a:buAutoNum type="alphaLcParenR"/>
            </a:pPr>
            <a:r>
              <a:rPr lang="pt-PT" sz="2200"/>
              <a:t>qualquer outra informação no local de instalação do equipamento de comunicação, disponível com base no contrato ou acordo de serviço.</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42</a:t>
            </a:fld>
            <a:endParaRPr lang="en-US"/>
          </a:p>
        </p:txBody>
      </p:sp>
    </p:spTree>
    <p:extLst>
      <p:ext uri="{BB962C8B-B14F-4D97-AF65-F5344CB8AC3E}">
        <p14:creationId xmlns:p14="http://schemas.microsoft.com/office/powerpoint/2010/main" val="357194737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a:t>
            </a:r>
            <a:r>
              <a:rPr lang="pt-PT" sz="3600" b="1">
                <a:solidFill>
                  <a:srgbClr val="FF0000"/>
                </a:solidFill>
              </a:rPr>
              <a:t>capacitar as suas autoridades competentes a ordenar</a:t>
            </a:r>
            <a:r>
              <a:rPr lang="pt-PT" sz="2800"/>
              <a:t>:</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posse ou controlo desse prestador de serviços.</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43</a:t>
            </a:fld>
            <a:endParaRPr lang="en-US">
              <a:solidFill>
                <a:schemeClr val="tx1"/>
              </a:solidFill>
            </a:endParaRPr>
          </a:p>
        </p:txBody>
      </p:sp>
    </p:spTree>
    <p:extLst>
      <p:ext uri="{BB962C8B-B14F-4D97-AF65-F5344CB8AC3E}">
        <p14:creationId xmlns:p14="http://schemas.microsoft.com/office/powerpoint/2010/main" val="11126013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Autoridades competentes</a:t>
            </a:r>
          </a:p>
        </p:txBody>
      </p:sp>
      <p:sp>
        <p:nvSpPr>
          <p:cNvPr id="3" name="Content Placeholder 2"/>
          <p:cNvSpPr>
            <a:spLocks noGrp="1"/>
          </p:cNvSpPr>
          <p:nvPr>
            <p:ph idx="1"/>
          </p:nvPr>
        </p:nvSpPr>
        <p:spPr>
          <a:xfrm>
            <a:off x="635000" y="1493838"/>
            <a:ext cx="8229600" cy="4525963"/>
          </a:xfrm>
        </p:spPr>
        <p:txBody>
          <a:bodyPr/>
          <a:lstStyle/>
          <a:p>
            <a:pPr algn="just"/>
            <a:r>
              <a:rPr lang="pt-PT"/>
              <a:t>Talvez:</a:t>
            </a:r>
          </a:p>
          <a:p>
            <a:pPr lvl="1" algn="just"/>
            <a:r>
              <a:rPr lang="pt-PT"/>
              <a:t>Agentes de autoridade</a:t>
            </a:r>
          </a:p>
          <a:p>
            <a:pPr lvl="1" algn="just"/>
            <a:r>
              <a:rPr lang="pt-PT"/>
              <a:t>Agente judicial</a:t>
            </a:r>
          </a:p>
          <a:p>
            <a:pPr lvl="1" algn="just"/>
            <a:r>
              <a:rPr lang="pt-PT"/>
              <a:t>Procurador ou juiz</a:t>
            </a:r>
          </a:p>
          <a:p>
            <a:pPr lvl="1" algn="just"/>
            <a:r>
              <a:rPr lang="pt-PT"/>
              <a:t>Agente administrativo</a:t>
            </a:r>
          </a:p>
          <a:p>
            <a:pPr lvl="1" algn="just"/>
            <a:endParaRPr lang="en-US" dirty="0"/>
          </a:p>
          <a:p>
            <a:pPr algn="just"/>
            <a:r>
              <a:rPr lang="pt-PT"/>
              <a:t>Pode variar dependendo do tipo de dados informáticos envolvidos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44</a:t>
            </a:fld>
            <a:endParaRPr lang="en-US">
              <a:solidFill>
                <a:schemeClr val="tx1"/>
              </a:solidFill>
            </a:endParaRPr>
          </a:p>
        </p:txBody>
      </p:sp>
    </p:spTree>
    <p:extLst>
      <p:ext uri="{BB962C8B-B14F-4D97-AF65-F5344CB8AC3E}">
        <p14:creationId xmlns:p14="http://schemas.microsoft.com/office/powerpoint/2010/main" val="1895678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3200" b="1">
                <a:solidFill>
                  <a:srgbClr val="FF0000"/>
                </a:solidFill>
              </a:rPr>
              <a:t>uma pessoa no seu território</a:t>
            </a:r>
            <a:r>
              <a:rPr lang="pt-PT" sz="3200"/>
              <a:t> </a:t>
            </a:r>
            <a:r>
              <a:rPr lang="pt-PT" sz="2400"/>
              <a:t>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posse ou controlo desse prestador de serviços.</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45</a:t>
            </a:fld>
            <a:endParaRPr lang="en-US">
              <a:solidFill>
                <a:schemeClr val="tx1"/>
              </a:solidFill>
            </a:endParaRPr>
          </a:p>
        </p:txBody>
      </p:sp>
    </p:spTree>
    <p:extLst>
      <p:ext uri="{BB962C8B-B14F-4D97-AF65-F5344CB8AC3E}">
        <p14:creationId xmlns:p14="http://schemas.microsoft.com/office/powerpoint/2010/main" val="3624357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Pessoa no seu território</a:t>
            </a:r>
          </a:p>
        </p:txBody>
      </p:sp>
      <p:sp>
        <p:nvSpPr>
          <p:cNvPr id="3" name="Content Placeholder 2"/>
          <p:cNvSpPr>
            <a:spLocks noGrp="1"/>
          </p:cNvSpPr>
          <p:nvPr>
            <p:ph idx="1"/>
          </p:nvPr>
        </p:nvSpPr>
        <p:spPr>
          <a:xfrm>
            <a:off x="589280" y="1661478"/>
            <a:ext cx="8051800" cy="4525963"/>
          </a:xfrm>
        </p:spPr>
        <p:txBody>
          <a:bodyPr/>
          <a:lstStyle/>
          <a:p>
            <a:pPr algn="just">
              <a:spcBef>
                <a:spcPts val="600"/>
              </a:spcBef>
              <a:spcAft>
                <a:spcPts val="1200"/>
              </a:spcAft>
            </a:pPr>
            <a:r>
              <a:rPr lang="pt-PT"/>
              <a:t>A pessoa deve estar fisicamente presente no território</a:t>
            </a:r>
          </a:p>
          <a:p>
            <a:pPr algn="just">
              <a:spcBef>
                <a:spcPts val="600"/>
              </a:spcBef>
              <a:spcAft>
                <a:spcPts val="1200"/>
              </a:spcAft>
            </a:pPr>
            <a:endParaRPr lang="en-US" dirty="0"/>
          </a:p>
          <a:p>
            <a:pPr algn="just">
              <a:spcBef>
                <a:spcPts val="600"/>
              </a:spcBef>
              <a:spcAft>
                <a:spcPts val="1200"/>
              </a:spcAft>
            </a:pPr>
            <a:r>
              <a:rPr lang="pt-PT"/>
              <a:t>Os dados não precisam de estar fisicamente presentes no território</a:t>
            </a:r>
          </a:p>
          <a:p>
            <a:pPr algn="just">
              <a:spcBef>
                <a:spcPts val="600"/>
              </a:spcBef>
              <a:spcAft>
                <a:spcPts val="1200"/>
              </a:spcAft>
            </a:pPr>
            <a:endParaRPr lang="en-US" dirty="0"/>
          </a:p>
          <a:p>
            <a:pPr algn="just">
              <a:spcBef>
                <a:spcPts val="600"/>
              </a:spcBef>
              <a:spcAft>
                <a:spcPts val="1200"/>
              </a:spcAft>
            </a:pPr>
            <a:r>
              <a:rPr lang="pt-PT"/>
              <a:t>Pessoa inclui pessoas físicas e jurídicas, incluindo prestadores de serviços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46</a:t>
            </a:fld>
            <a:endParaRPr lang="en-US">
              <a:solidFill>
                <a:schemeClr val="tx1"/>
              </a:solidFill>
            </a:endParaRPr>
          </a:p>
        </p:txBody>
      </p:sp>
    </p:spTree>
    <p:extLst>
      <p:ext uri="{BB962C8B-B14F-4D97-AF65-F5344CB8AC3E}">
        <p14:creationId xmlns:p14="http://schemas.microsoft.com/office/powerpoint/2010/main" val="82714723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t>
            </a:r>
            <a:r>
              <a:rPr lang="pt-PT" sz="3200" b="1">
                <a:solidFill>
                  <a:srgbClr val="FF0000"/>
                </a:solidFill>
              </a:rPr>
              <a:t>apresentar dados informáticos específicos</a:t>
            </a:r>
            <a:r>
              <a:rPr lang="pt-PT" sz="3200"/>
              <a:t> </a:t>
            </a:r>
            <a:r>
              <a:rPr lang="pt-PT" sz="2400"/>
              <a:t>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posse ou controlo desse prestador de serviços.</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47</a:t>
            </a:fld>
            <a:endParaRPr lang="en-US">
              <a:solidFill>
                <a:schemeClr val="tx1"/>
              </a:solidFill>
            </a:endParaRPr>
          </a:p>
        </p:txBody>
      </p:sp>
    </p:spTree>
    <p:extLst>
      <p:ext uri="{BB962C8B-B14F-4D97-AF65-F5344CB8AC3E}">
        <p14:creationId xmlns:p14="http://schemas.microsoft.com/office/powerpoint/2010/main" val="5991019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Dados informáticos especificados</a:t>
            </a:r>
          </a:p>
        </p:txBody>
      </p:sp>
      <p:sp>
        <p:nvSpPr>
          <p:cNvPr id="3" name="Content Placeholder 2"/>
          <p:cNvSpPr>
            <a:spLocks noGrp="1"/>
          </p:cNvSpPr>
          <p:nvPr>
            <p:ph idx="1"/>
          </p:nvPr>
        </p:nvSpPr>
        <p:spPr>
          <a:xfrm>
            <a:off x="635000" y="1661478"/>
            <a:ext cx="7945120" cy="4618672"/>
          </a:xfrm>
        </p:spPr>
        <p:txBody>
          <a:bodyPr/>
          <a:lstStyle/>
          <a:p>
            <a:pPr algn="just">
              <a:spcBef>
                <a:spcPts val="600"/>
              </a:spcBef>
              <a:spcAft>
                <a:spcPts val="1200"/>
              </a:spcAft>
            </a:pPr>
            <a:r>
              <a:rPr lang="pt-PT" sz="2800"/>
              <a:t>O poder pode ser exercido em </a:t>
            </a:r>
            <a:r>
              <a:rPr lang="pt-PT" sz="2800" i="1"/>
              <a:t>casos individuais</a:t>
            </a:r>
            <a:r>
              <a:rPr lang="pt-PT" sz="2800"/>
              <a:t> relativos a </a:t>
            </a:r>
            <a:r>
              <a:rPr lang="pt-PT" sz="2800" i="1"/>
              <a:t>pessoas específicas </a:t>
            </a:r>
          </a:p>
          <a:p>
            <a:pPr algn="just">
              <a:spcBef>
                <a:spcPts val="600"/>
              </a:spcBef>
              <a:spcAft>
                <a:spcPts val="1200"/>
              </a:spcAft>
            </a:pPr>
            <a:r>
              <a:rPr lang="pt-PT" sz="2800"/>
              <a:t>Não autoriza a emissão de ordens que exigem dados [ANY] indiscriminados</a:t>
            </a:r>
          </a:p>
          <a:p>
            <a:pPr lvl="1" algn="just">
              <a:spcBef>
                <a:spcPts val="600"/>
              </a:spcBef>
              <a:spcAft>
                <a:spcPts val="1200"/>
              </a:spcAft>
            </a:pPr>
            <a:r>
              <a:rPr lang="pt-PT" sz="2400"/>
              <a:t>Permitido: produção do endereço de e-mail associado a um nome específico</a:t>
            </a:r>
          </a:p>
          <a:p>
            <a:pPr lvl="1" algn="just">
              <a:spcBef>
                <a:spcPts val="600"/>
              </a:spcBef>
              <a:spcAft>
                <a:spcPts val="1200"/>
              </a:spcAft>
            </a:pPr>
            <a:r>
              <a:rPr lang="pt-PT" sz="2400"/>
              <a:t>Não permitido: produção de TODAS as comunicações por e-mail durante os últimos três anos associadas a um nome específico</a:t>
            </a:r>
          </a:p>
          <a:p>
            <a:pPr algn="just">
              <a:spcBef>
                <a:spcPts val="600"/>
              </a:spcBef>
              <a:spcAft>
                <a:spcPts val="1200"/>
              </a:spcAft>
            </a:pPr>
            <a:r>
              <a:rPr lang="pt-PT" sz="2800"/>
              <a:t>Menos intrusivo do que a busca e apreensão</a:t>
            </a:r>
          </a:p>
        </p:txBody>
      </p:sp>
      <p:sp>
        <p:nvSpPr>
          <p:cNvPr id="4" name="Slide Number Placeholder 3"/>
          <p:cNvSpPr>
            <a:spLocks noGrp="1"/>
          </p:cNvSpPr>
          <p:nvPr>
            <p:ph type="sldNum" sz="quarter" idx="12"/>
          </p:nvPr>
        </p:nvSpPr>
        <p:spPr>
          <a:xfrm>
            <a:off x="6568190" y="6356350"/>
            <a:ext cx="2133600" cy="365125"/>
          </a:xfrm>
        </p:spPr>
        <p:txBody>
          <a:bodyPr/>
          <a:lstStyle/>
          <a:p>
            <a:pPr>
              <a:defRPr/>
            </a:pPr>
            <a:r>
              <a:rPr lang="pt-PT">
                <a:solidFill>
                  <a:schemeClr val="tx1"/>
                </a:solidFill>
              </a:rPr>
              <a:t>!</a:t>
            </a:r>
            <a:fld id="{A966BBF2-DA90-4DEB-8CEB-816DABC85824}" type="slidenum">
              <a:rPr lang="en-US" smtClean="0">
                <a:solidFill>
                  <a:schemeClr val="tx1"/>
                </a:solidFill>
              </a:rPr>
              <a:pPr>
                <a:defRPr/>
              </a:pPr>
              <a:t>48</a:t>
            </a:fld>
            <a:endParaRPr lang="en-US">
              <a:solidFill>
                <a:schemeClr val="tx1"/>
              </a:solidFill>
            </a:endParaRPr>
          </a:p>
        </p:txBody>
      </p:sp>
    </p:spTree>
    <p:extLst>
      <p:ext uri="{BB962C8B-B14F-4D97-AF65-F5344CB8AC3E}">
        <p14:creationId xmlns:p14="http://schemas.microsoft.com/office/powerpoint/2010/main" val="17062588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Autofit/>
          </a:bodyPr>
          <a:lstStyle/>
          <a:p>
            <a:pPr marL="514350" indent="-514350" algn="just" eaLnBrk="1" fontAlgn="auto" hangingPunct="1">
              <a:spcBef>
                <a:spcPts val="600"/>
              </a:spcBef>
              <a:spcAft>
                <a:spcPts val="1200"/>
              </a:spcAft>
              <a:buFont typeface="+mj-lt"/>
              <a:buAutoNum type="arabicPeriod"/>
              <a:defRPr/>
            </a:pPr>
            <a:r>
              <a:rPr lang="pt-PT" sz="2500" dirty="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500" dirty="0"/>
              <a:t>uma pessoa no seu território a apresentar dados informáticos específicos na </a:t>
            </a:r>
            <a:r>
              <a:rPr lang="pt-PT" sz="2500" b="1" dirty="0">
                <a:solidFill>
                  <a:srgbClr val="FF0000"/>
                </a:solidFill>
              </a:rPr>
              <a:t>posse ou controlo</a:t>
            </a:r>
            <a:r>
              <a:rPr lang="pt-PT" sz="2500" dirty="0"/>
              <a:t>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500" dirty="0"/>
              <a:t>um prestador de serviços que ofereça os seus serviços no território da Parte para apresentar informações sobre os subscritores relacionados com esses serviços na posse ou controlo desse prestador de serviços.</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49</a:t>
            </a:fld>
            <a:endParaRPr lang="en-US">
              <a:solidFill>
                <a:schemeClr val="tx1"/>
              </a:solidFill>
            </a:endParaRPr>
          </a:p>
        </p:txBody>
      </p:sp>
    </p:spTree>
    <p:extLst>
      <p:ext uri="{BB962C8B-B14F-4D97-AF65-F5344CB8AC3E}">
        <p14:creationId xmlns:p14="http://schemas.microsoft.com/office/powerpoint/2010/main" val="1741098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pt-PT" sz="3600" b="1"/>
              <a:t>Parte Um</a:t>
            </a:r>
            <a:br>
              <a:rPr lang="pt-PT" sz="3600" b="1"/>
            </a:br>
            <a:r>
              <a:rPr lang="pt-PT" sz="3600" b="1"/>
              <a:t>Disposições processuais da Convenção de Budapeste</a:t>
            </a:r>
            <a:r>
              <a:rPr lang="pt-PT" sz="450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Posse ou controlo</a:t>
            </a:r>
          </a:p>
        </p:txBody>
      </p:sp>
      <p:sp>
        <p:nvSpPr>
          <p:cNvPr id="3" name="Content Placeholder 2"/>
          <p:cNvSpPr>
            <a:spLocks noGrp="1"/>
          </p:cNvSpPr>
          <p:nvPr>
            <p:ph idx="1"/>
          </p:nvPr>
        </p:nvSpPr>
        <p:spPr>
          <a:xfrm>
            <a:off x="635000" y="1493838"/>
            <a:ext cx="8229600" cy="4525963"/>
          </a:xfrm>
        </p:spPr>
        <p:txBody>
          <a:bodyPr/>
          <a:lstStyle/>
          <a:p>
            <a:pPr algn="just"/>
            <a:r>
              <a:rPr lang="pt-PT"/>
              <a:t>Posse física dos dados em causa; OU</a:t>
            </a:r>
          </a:p>
          <a:p>
            <a:pPr algn="just"/>
            <a:endParaRPr lang="en-US" dirty="0"/>
          </a:p>
          <a:p>
            <a:pPr algn="just"/>
            <a:r>
              <a:rPr lang="pt-PT"/>
              <a:t>Controlo livre sobre a produção de dados em questão ("posse construtiva") dentro ou fora do território</a:t>
            </a:r>
          </a:p>
          <a:p>
            <a:pPr algn="just"/>
            <a:endParaRPr lang="en-US" dirty="0"/>
          </a:p>
          <a:p>
            <a:pPr algn="just"/>
            <a:r>
              <a:rPr lang="pt-PT"/>
              <a:t>Não inclui capacidade técnica para aceder a dados armazenados remotamente fora do controlo legítimo</a:t>
            </a:r>
          </a:p>
          <a:p>
            <a:pPr algn="just"/>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50</a:t>
            </a:fld>
            <a:endParaRPr lang="en-US">
              <a:solidFill>
                <a:schemeClr val="tx1"/>
              </a:solidFill>
            </a:endParaRPr>
          </a:p>
        </p:txBody>
      </p:sp>
    </p:spTree>
    <p:extLst>
      <p:ext uri="{BB962C8B-B14F-4D97-AF65-F5344CB8AC3E}">
        <p14:creationId xmlns:p14="http://schemas.microsoft.com/office/powerpoint/2010/main" val="550241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t>
            </a:r>
            <a:r>
              <a:rPr lang="pt-PT" sz="3200" b="1">
                <a:solidFill>
                  <a:srgbClr val="FF0000"/>
                </a:solidFill>
              </a:rPr>
              <a:t>armazenados num sistema informático ou num meio de armazenamento de dados informáticos</a:t>
            </a:r>
            <a:r>
              <a:rPr lang="pt-PT" sz="2400"/>
              <a:t>;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posse ou controlo desse prestador de serviços.</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51</a:t>
            </a:fld>
            <a:endParaRPr lang="en-US">
              <a:solidFill>
                <a:schemeClr val="tx1"/>
              </a:solidFill>
            </a:endParaRPr>
          </a:p>
        </p:txBody>
      </p:sp>
    </p:spTree>
    <p:extLst>
      <p:ext uri="{BB962C8B-B14F-4D97-AF65-F5344CB8AC3E}">
        <p14:creationId xmlns:p14="http://schemas.microsoft.com/office/powerpoint/2010/main" val="40744000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Armazenado no sistema informático</a:t>
            </a:r>
          </a:p>
        </p:txBody>
      </p:sp>
      <p:sp>
        <p:nvSpPr>
          <p:cNvPr id="3" name="Content Placeholder 2"/>
          <p:cNvSpPr>
            <a:spLocks noGrp="1"/>
          </p:cNvSpPr>
          <p:nvPr>
            <p:ph idx="1"/>
          </p:nvPr>
        </p:nvSpPr>
        <p:spPr>
          <a:xfrm>
            <a:off x="635000" y="1493838"/>
            <a:ext cx="8229600" cy="4525963"/>
          </a:xfrm>
        </p:spPr>
        <p:txBody>
          <a:bodyPr/>
          <a:lstStyle/>
          <a:p>
            <a:pPr algn="just"/>
            <a:r>
              <a:rPr lang="pt-PT"/>
              <a:t>Produção apenas de dados armazenados (existentes), seja em:</a:t>
            </a:r>
          </a:p>
          <a:p>
            <a:pPr lvl="1" algn="just"/>
            <a:r>
              <a:rPr lang="pt-PT"/>
              <a:t>Sistema informático</a:t>
            </a:r>
          </a:p>
          <a:p>
            <a:pPr lvl="1" algn="just"/>
            <a:r>
              <a:rPr lang="pt-PT"/>
              <a:t>Meio de armazenamento de dados informáticos</a:t>
            </a:r>
          </a:p>
          <a:p>
            <a:pPr lvl="1" algn="just"/>
            <a:endParaRPr lang="en-US" dirty="0"/>
          </a:p>
          <a:p>
            <a:pPr algn="just"/>
            <a:r>
              <a:rPr lang="pt-PT"/>
              <a:t>Não impõe obrigação de reter dados</a:t>
            </a:r>
          </a:p>
          <a:p>
            <a:pPr algn="just"/>
            <a:endParaRPr lang="en-US" dirty="0"/>
          </a:p>
          <a:p>
            <a:pPr algn="just"/>
            <a:r>
              <a:rPr lang="pt-PT"/>
              <a:t>No entanto, a retenção necessária para que o poder seja eficaz</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52</a:t>
            </a:fld>
            <a:endParaRPr lang="en-US">
              <a:solidFill>
                <a:schemeClr val="tx1"/>
              </a:solidFill>
            </a:endParaRPr>
          </a:p>
        </p:txBody>
      </p:sp>
    </p:spTree>
    <p:extLst>
      <p:ext uri="{BB962C8B-B14F-4D97-AF65-F5344CB8AC3E}">
        <p14:creationId xmlns:p14="http://schemas.microsoft.com/office/powerpoint/2010/main" val="276275808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pt-PT" sz="2200" dirty="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200" dirty="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200" dirty="0"/>
              <a:t>um </a:t>
            </a:r>
            <a:r>
              <a:rPr lang="pt-PT" sz="2200" b="1" dirty="0">
                <a:solidFill>
                  <a:srgbClr val="FF0000"/>
                </a:solidFill>
              </a:rPr>
              <a:t>prestador de serviços</a:t>
            </a:r>
            <a:r>
              <a:rPr lang="pt-PT" sz="2200" dirty="0"/>
              <a:t> que ofereça os seus serviços no território da Parte para apresentar informações sobre os subscritores relacionados com esses serviços na posse ou controlo desse prestador de serviços.</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53</a:t>
            </a:fld>
            <a:endParaRPr lang="en-US">
              <a:solidFill>
                <a:schemeClr val="tx1"/>
              </a:solidFill>
            </a:endParaRPr>
          </a:p>
        </p:txBody>
      </p:sp>
    </p:spTree>
    <p:extLst>
      <p:ext uri="{BB962C8B-B14F-4D97-AF65-F5344CB8AC3E}">
        <p14:creationId xmlns:p14="http://schemas.microsoft.com/office/powerpoint/2010/main" val="38680994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Prestador de serviços</a:t>
            </a:r>
          </a:p>
        </p:txBody>
      </p:sp>
      <p:sp>
        <p:nvSpPr>
          <p:cNvPr id="3" name="Content Placeholder 2"/>
          <p:cNvSpPr>
            <a:spLocks noGrp="1"/>
          </p:cNvSpPr>
          <p:nvPr>
            <p:ph idx="1"/>
          </p:nvPr>
        </p:nvSpPr>
        <p:spPr>
          <a:xfrm>
            <a:off x="635000" y="1697038"/>
            <a:ext cx="8229600" cy="4525963"/>
          </a:xfrm>
        </p:spPr>
        <p:txBody>
          <a:bodyPr/>
          <a:lstStyle/>
          <a:p>
            <a:pPr algn="just">
              <a:spcBef>
                <a:spcPts val="600"/>
              </a:spcBef>
              <a:spcAft>
                <a:spcPts val="1200"/>
              </a:spcAft>
            </a:pPr>
            <a:r>
              <a:rPr lang="pt-PT" sz="2800"/>
              <a:t>Inclui qualquer entidade privada ou pública que:</a:t>
            </a:r>
          </a:p>
          <a:p>
            <a:pPr lvl="1" algn="just">
              <a:spcBef>
                <a:spcPts val="600"/>
              </a:spcBef>
              <a:spcAft>
                <a:spcPts val="1200"/>
              </a:spcAft>
            </a:pPr>
            <a:r>
              <a:rPr lang="pt-PT" sz="2400"/>
              <a:t>Forneça a capacidade de comunicar por meio de um sistema informático; OU</a:t>
            </a:r>
          </a:p>
          <a:p>
            <a:pPr lvl="1" algn="just">
              <a:spcBef>
                <a:spcPts val="600"/>
              </a:spcBef>
              <a:spcAft>
                <a:spcPts val="1200"/>
              </a:spcAft>
            </a:pPr>
            <a:r>
              <a:rPr lang="pt-PT" sz="2400"/>
              <a:t>Possui ou armazena dados informáticos em nome de tais entidades </a:t>
            </a:r>
          </a:p>
          <a:p>
            <a:pPr algn="just">
              <a:spcBef>
                <a:spcPts val="600"/>
              </a:spcBef>
              <a:spcAft>
                <a:spcPts val="1200"/>
              </a:spcAft>
            </a:pPr>
            <a:r>
              <a:rPr lang="pt-PT" sz="2800"/>
              <a:t>Pode oferecer serviços:</a:t>
            </a:r>
          </a:p>
          <a:p>
            <a:pPr lvl="1" algn="just">
              <a:spcBef>
                <a:spcPts val="600"/>
              </a:spcBef>
              <a:spcAft>
                <a:spcPts val="1200"/>
              </a:spcAft>
            </a:pPr>
            <a:r>
              <a:rPr lang="pt-PT" sz="2400"/>
              <a:t>Para grupo fechado ou para público </a:t>
            </a:r>
          </a:p>
          <a:p>
            <a:pPr lvl="1" algn="just">
              <a:spcBef>
                <a:spcPts val="600"/>
              </a:spcBef>
              <a:spcAft>
                <a:spcPts val="1200"/>
              </a:spcAft>
            </a:pPr>
            <a:r>
              <a:rPr lang="pt-PT" sz="2400"/>
              <a:t>Grátis ou por taxa</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54</a:t>
            </a:fld>
            <a:endParaRPr lang="en-US">
              <a:solidFill>
                <a:schemeClr val="tx1"/>
              </a:solidFill>
            </a:endParaRPr>
          </a:p>
        </p:txBody>
      </p:sp>
    </p:spTree>
    <p:extLst>
      <p:ext uri="{BB962C8B-B14F-4D97-AF65-F5344CB8AC3E}">
        <p14:creationId xmlns:p14="http://schemas.microsoft.com/office/powerpoint/2010/main" val="32348007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fontScale="925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a:t>
            </a:r>
            <a:r>
              <a:rPr lang="pt-PT" sz="3200" b="1">
                <a:solidFill>
                  <a:srgbClr val="FF0000"/>
                </a:solidFill>
              </a:rPr>
              <a:t>ofereça os seus serviços no território da Parte</a:t>
            </a:r>
            <a:r>
              <a:rPr lang="pt-PT" sz="2400"/>
              <a:t> para apresentar informações sobre os subscritores relacionados com esses serviços na posse ou controlo desse prestador de serviços.</a:t>
            </a:r>
          </a:p>
        </p:txBody>
      </p:sp>
      <p:sp>
        <p:nvSpPr>
          <p:cNvPr id="6"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55</a:t>
            </a:fld>
            <a:endParaRPr lang="en-US">
              <a:solidFill>
                <a:schemeClr val="tx1"/>
              </a:solidFill>
            </a:endParaRPr>
          </a:p>
        </p:txBody>
      </p:sp>
    </p:spTree>
    <p:extLst>
      <p:ext uri="{BB962C8B-B14F-4D97-AF65-F5344CB8AC3E}">
        <p14:creationId xmlns:p14="http://schemas.microsoft.com/office/powerpoint/2010/main" val="25641972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Oferta de serviços no território</a:t>
            </a:r>
          </a:p>
        </p:txBody>
      </p:sp>
      <p:sp>
        <p:nvSpPr>
          <p:cNvPr id="3" name="Content Placeholder 2"/>
          <p:cNvSpPr>
            <a:spLocks noGrp="1"/>
          </p:cNvSpPr>
          <p:nvPr>
            <p:ph idx="1"/>
          </p:nvPr>
        </p:nvSpPr>
        <p:spPr>
          <a:xfrm>
            <a:off x="482600" y="1417638"/>
            <a:ext cx="8229600" cy="4525963"/>
          </a:xfrm>
        </p:spPr>
        <p:txBody>
          <a:bodyPr/>
          <a:lstStyle/>
          <a:p>
            <a:pPr algn="just">
              <a:spcBef>
                <a:spcPts val="600"/>
              </a:spcBef>
              <a:spcAft>
                <a:spcPts val="1200"/>
              </a:spcAft>
            </a:pPr>
            <a:r>
              <a:rPr lang="pt-PT" sz="2800"/>
              <a:t>O prestador de serviços permite que as pessoas assinem os seus serviços no território (por exemplo, não bloqueia serviços); e</a:t>
            </a:r>
          </a:p>
          <a:p>
            <a:pPr algn="just">
              <a:spcBef>
                <a:spcPts val="600"/>
              </a:spcBef>
              <a:spcAft>
                <a:spcPts val="1200"/>
              </a:spcAft>
            </a:pPr>
            <a:r>
              <a:rPr lang="pt-PT" sz="2800"/>
              <a:t>O prestador de serviços estabeleceu uma ligação real e substancial com a Parte - por exemplo:</a:t>
            </a:r>
          </a:p>
          <a:p>
            <a:pPr lvl="1" algn="just">
              <a:spcBef>
                <a:spcPts val="600"/>
              </a:spcBef>
              <a:spcAft>
                <a:spcPts val="600"/>
              </a:spcAft>
            </a:pPr>
            <a:r>
              <a:rPr lang="pt-PT" sz="2400"/>
              <a:t>Publicidade local e publicidade no idioma local</a:t>
            </a:r>
          </a:p>
          <a:p>
            <a:pPr lvl="1" algn="just">
              <a:spcBef>
                <a:spcPts val="600"/>
              </a:spcBef>
              <a:spcAft>
                <a:spcPts val="600"/>
              </a:spcAft>
            </a:pPr>
            <a:r>
              <a:rPr lang="pt-PT" sz="2400"/>
              <a:t>Utilizando informações do subscritor local ou dados de tráfego associados no curso das suas atividades</a:t>
            </a:r>
          </a:p>
          <a:p>
            <a:pPr lvl="1" algn="just">
              <a:spcBef>
                <a:spcPts val="600"/>
              </a:spcBef>
              <a:spcAft>
                <a:spcPts val="600"/>
              </a:spcAft>
            </a:pPr>
            <a:r>
              <a:rPr lang="pt-PT" sz="2400"/>
              <a:t>Interage com subscritores locais</a:t>
            </a:r>
          </a:p>
          <a:p>
            <a:pPr lvl="1" algn="just">
              <a:spcBef>
                <a:spcPts val="600"/>
              </a:spcBef>
              <a:spcAft>
                <a:spcPts val="600"/>
              </a:spcAft>
            </a:pPr>
            <a:r>
              <a:rPr lang="pt-PT" sz="2400"/>
              <a:t>Caso contrário, é considerado estabelecido localmente</a:t>
            </a:r>
          </a:p>
          <a:p>
            <a:pPr lvl="1" algn="just">
              <a:spcBef>
                <a:spcPts val="600"/>
              </a:spcBef>
              <a:spcAft>
                <a:spcPts val="1200"/>
              </a:spcAft>
            </a:pPr>
            <a:endParaRPr lang="en-US" sz="2400" dirty="0"/>
          </a:p>
          <a:p>
            <a:pPr algn="just">
              <a:spcBef>
                <a:spcPts val="600"/>
              </a:spcBef>
              <a:spcAft>
                <a:spcPts val="1200"/>
              </a:spcAft>
            </a:pPr>
            <a:endParaRPr lang="en-US" sz="28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56</a:t>
            </a:fld>
            <a:endParaRPr lang="en-US">
              <a:solidFill>
                <a:schemeClr val="tx1"/>
              </a:solidFill>
            </a:endParaRPr>
          </a:p>
        </p:txBody>
      </p:sp>
    </p:spTree>
    <p:extLst>
      <p:ext uri="{BB962C8B-B14F-4D97-AF65-F5344CB8AC3E}">
        <p14:creationId xmlns:p14="http://schemas.microsoft.com/office/powerpoint/2010/main" val="6822394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Autofit/>
          </a:bodyPr>
          <a:lstStyle/>
          <a:p>
            <a:pPr marL="514350" indent="-514350" algn="just" eaLnBrk="1" fontAlgn="auto" hangingPunct="1">
              <a:spcBef>
                <a:spcPts val="600"/>
              </a:spcBef>
              <a:spcAft>
                <a:spcPts val="1200"/>
              </a:spcAft>
              <a:buFont typeface="+mj-lt"/>
              <a:buAutoNum type="arabicPeriod"/>
              <a:defRPr/>
            </a:pPr>
            <a:r>
              <a:rPr lang="pt-PT" sz="2400" dirty="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000" dirty="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000" dirty="0"/>
              <a:t>um prestador de serviços que ofereça os seus serviços no território da Parte para </a:t>
            </a:r>
            <a:r>
              <a:rPr lang="pt-PT" b="1" dirty="0">
                <a:solidFill>
                  <a:srgbClr val="FF0000"/>
                </a:solidFill>
              </a:rPr>
              <a:t>apresentar informações sobre os subscritores </a:t>
            </a:r>
            <a:r>
              <a:rPr lang="pt-PT" sz="2000" dirty="0"/>
              <a:t>relacionados com esses serviços na posse ou controlo desse prestador de serviços.</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57</a:t>
            </a:fld>
            <a:endParaRPr lang="en-US">
              <a:solidFill>
                <a:schemeClr val="tx1"/>
              </a:solidFill>
            </a:endParaRPr>
          </a:p>
        </p:txBody>
      </p:sp>
    </p:spTree>
    <p:extLst>
      <p:ext uri="{BB962C8B-B14F-4D97-AF65-F5344CB8AC3E}">
        <p14:creationId xmlns:p14="http://schemas.microsoft.com/office/powerpoint/2010/main" val="16348150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Informação do subscritor</a:t>
            </a:r>
          </a:p>
        </p:txBody>
      </p:sp>
      <p:sp>
        <p:nvSpPr>
          <p:cNvPr id="3" name="Content Placeholder 2"/>
          <p:cNvSpPr>
            <a:spLocks noGrp="1"/>
          </p:cNvSpPr>
          <p:nvPr>
            <p:ph idx="1"/>
          </p:nvPr>
        </p:nvSpPr>
        <p:spPr>
          <a:xfrm>
            <a:off x="635000" y="1417638"/>
            <a:ext cx="8229600" cy="4525963"/>
          </a:xfrm>
        </p:spPr>
        <p:txBody>
          <a:bodyPr/>
          <a:lstStyle/>
          <a:p>
            <a:pPr algn="just"/>
            <a:r>
              <a:rPr lang="pt-PT"/>
              <a:t>Informações:</a:t>
            </a:r>
          </a:p>
          <a:p>
            <a:pPr lvl="1" algn="just"/>
            <a:r>
              <a:rPr lang="pt-PT" sz="3200"/>
              <a:t>Em forma de dados informáticos;</a:t>
            </a:r>
          </a:p>
          <a:p>
            <a:pPr lvl="1" algn="just"/>
            <a:r>
              <a:rPr lang="pt-PT" sz="3200"/>
              <a:t>De qualquer outra forma;</a:t>
            </a:r>
          </a:p>
          <a:p>
            <a:pPr lvl="1" algn="just"/>
            <a:r>
              <a:rPr lang="pt-PT" sz="3200"/>
              <a:t>Referente a subscritores de serviços;</a:t>
            </a:r>
          </a:p>
          <a:p>
            <a:pPr lvl="1" algn="just"/>
            <a:r>
              <a:rPr lang="pt-PT" sz="3200"/>
              <a:t>Diferente de dados de conteúdo e dados de tráfego </a:t>
            </a:r>
          </a:p>
          <a:p>
            <a:pPr algn="just"/>
            <a:r>
              <a:rPr lang="pt-PT"/>
              <a:t>Mais frequentemente exigido em investigações criminais </a:t>
            </a:r>
          </a:p>
          <a:p>
            <a:pPr algn="just"/>
            <a:r>
              <a:rPr lang="pt-PT"/>
              <a:t>Obtido através de ordens de produção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58</a:t>
            </a:fld>
            <a:endParaRPr lang="en-US">
              <a:solidFill>
                <a:schemeClr val="tx1"/>
              </a:solidFill>
            </a:endParaRPr>
          </a:p>
        </p:txBody>
      </p:sp>
    </p:spTree>
    <p:extLst>
      <p:ext uri="{BB962C8B-B14F-4D97-AF65-F5344CB8AC3E}">
        <p14:creationId xmlns:p14="http://schemas.microsoft.com/office/powerpoint/2010/main" val="839216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Informação do subscritor</a:t>
            </a:r>
          </a:p>
        </p:txBody>
      </p:sp>
      <p:sp>
        <p:nvSpPr>
          <p:cNvPr id="3" name="Content Placeholder 2"/>
          <p:cNvSpPr>
            <a:spLocks noGrp="1"/>
          </p:cNvSpPr>
          <p:nvPr>
            <p:ph idx="1"/>
          </p:nvPr>
        </p:nvSpPr>
        <p:spPr>
          <a:xfrm>
            <a:off x="635000" y="1417638"/>
            <a:ext cx="8229600" cy="4525963"/>
          </a:xfrm>
        </p:spPr>
        <p:txBody>
          <a:bodyPr/>
          <a:lstStyle/>
          <a:p>
            <a:pPr algn="just"/>
            <a:r>
              <a:rPr lang="pt-PT" sz="2600"/>
              <a:t>As informações do subscritor permite o estabelecimento de:</a:t>
            </a:r>
          </a:p>
          <a:p>
            <a:pPr lvl="1" algn="just"/>
            <a:r>
              <a:rPr lang="pt-PT" sz="2600"/>
              <a:t>Tipo de serviço de comunicação utilizado;</a:t>
            </a:r>
          </a:p>
          <a:p>
            <a:pPr lvl="1" algn="just"/>
            <a:r>
              <a:rPr lang="pt-PT" sz="2600"/>
              <a:t>Período de serviço;</a:t>
            </a:r>
          </a:p>
          <a:p>
            <a:pPr lvl="1" algn="just"/>
            <a:r>
              <a:rPr lang="pt-PT" sz="2600"/>
              <a:t>Subscritor:</a:t>
            </a:r>
          </a:p>
          <a:p>
            <a:pPr lvl="2" algn="just"/>
            <a:r>
              <a:rPr lang="pt-PT"/>
              <a:t>Identidade</a:t>
            </a:r>
          </a:p>
          <a:p>
            <a:pPr lvl="2" algn="just"/>
            <a:r>
              <a:rPr lang="pt-PT"/>
              <a:t>Endereço postal</a:t>
            </a:r>
          </a:p>
          <a:p>
            <a:pPr lvl="2" algn="just"/>
            <a:r>
              <a:rPr lang="pt-PT"/>
              <a:t>Número de telefone</a:t>
            </a:r>
          </a:p>
          <a:p>
            <a:pPr lvl="2" algn="just"/>
            <a:r>
              <a:rPr lang="pt-PT"/>
              <a:t>Informações de faturamento </a:t>
            </a:r>
          </a:p>
          <a:p>
            <a:pPr lvl="2" algn="just"/>
            <a:r>
              <a:rPr lang="pt-PT"/>
              <a:t>Informações de pagamento</a:t>
            </a:r>
          </a:p>
          <a:p>
            <a:pPr lvl="1" algn="just"/>
            <a:r>
              <a:rPr lang="pt-PT" sz="2600"/>
              <a:t>Outras informações no local do equipamento de comunicação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59</a:t>
            </a:fld>
            <a:endParaRPr lang="en-US">
              <a:solidFill>
                <a:schemeClr val="tx1"/>
              </a:solidFill>
            </a:endParaRPr>
          </a:p>
        </p:txBody>
      </p:sp>
    </p:spTree>
    <p:extLst>
      <p:ext uri="{BB962C8B-B14F-4D97-AF65-F5344CB8AC3E}">
        <p14:creationId xmlns:p14="http://schemas.microsoft.com/office/powerpoint/2010/main" val="3731591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ChangeArrowheads="1"/>
          </p:cNvSpPr>
          <p:nvPr>
            <p:ph type="title"/>
          </p:nvPr>
        </p:nvSpPr>
        <p:spPr>
          <a:xfrm>
            <a:off x="457200" y="274638"/>
            <a:ext cx="8229600" cy="917575"/>
          </a:xfrm>
        </p:spPr>
        <p:txBody>
          <a:bodyPr/>
          <a:lstStyle/>
          <a:p>
            <a:pPr eaLnBrk="1" hangingPunct="1"/>
            <a:r>
              <a:rPr lang="pt-PT" b="1"/>
              <a:t>Regras processuais</a:t>
            </a:r>
          </a:p>
        </p:txBody>
      </p:sp>
      <p:sp>
        <p:nvSpPr>
          <p:cNvPr id="197635" name="Rectangle 3"/>
          <p:cNvSpPr>
            <a:spLocks noGrp="1" noChangeArrowheads="1"/>
          </p:cNvSpPr>
          <p:nvPr>
            <p:ph type="body" idx="1"/>
          </p:nvPr>
        </p:nvSpPr>
        <p:spPr>
          <a:xfrm>
            <a:off x="515256" y="1614714"/>
            <a:ext cx="8229600" cy="4741636"/>
          </a:xfrm>
        </p:spPr>
        <p:txBody>
          <a:bodyPr rtlCol="0">
            <a:normAutofit fontScale="92500" lnSpcReduction="10000"/>
          </a:bodyPr>
          <a:lstStyle/>
          <a:p>
            <a:pPr eaLnBrk="1" fontAlgn="auto" hangingPunct="1">
              <a:lnSpc>
                <a:spcPct val="110000"/>
              </a:lnSpc>
              <a:spcBef>
                <a:spcPts val="600"/>
              </a:spcBef>
              <a:spcAft>
                <a:spcPts val="1200"/>
              </a:spcAft>
              <a:buFont typeface="Arial"/>
              <a:buNone/>
              <a:defRPr/>
            </a:pPr>
            <a:r>
              <a:rPr lang="pt-PT" b="1">
                <a:latin typeface="+mj-lt"/>
              </a:rPr>
              <a:t>Artigo 14 - âmbito das regras processuais </a:t>
            </a:r>
          </a:p>
          <a:p>
            <a:pPr eaLnBrk="1" fontAlgn="auto" hangingPunct="1">
              <a:lnSpc>
                <a:spcPct val="110000"/>
              </a:lnSpc>
              <a:spcBef>
                <a:spcPts val="600"/>
              </a:spcBef>
              <a:spcAft>
                <a:spcPts val="1200"/>
              </a:spcAft>
              <a:defRPr/>
            </a:pPr>
            <a:r>
              <a:rPr lang="pt-PT">
                <a:latin typeface="+mj-lt"/>
              </a:rPr>
              <a:t>As regras da Convenção serão aplicáveis</a:t>
            </a:r>
          </a:p>
          <a:p>
            <a:pPr lvl="1" eaLnBrk="1" fontAlgn="auto" hangingPunct="1">
              <a:lnSpc>
                <a:spcPct val="110000"/>
              </a:lnSpc>
              <a:spcBef>
                <a:spcPts val="600"/>
              </a:spcBef>
              <a:spcAft>
                <a:spcPts val="1200"/>
              </a:spcAft>
              <a:defRPr/>
            </a:pPr>
            <a:r>
              <a:rPr lang="pt-PT">
                <a:latin typeface="+mj-lt"/>
              </a:rPr>
              <a:t>Quando o crime sob investigação for um dos crimes enumerados na Convenção</a:t>
            </a:r>
          </a:p>
          <a:p>
            <a:pPr lvl="1" eaLnBrk="1" fontAlgn="auto" hangingPunct="1">
              <a:lnSpc>
                <a:spcPct val="110000"/>
              </a:lnSpc>
              <a:spcBef>
                <a:spcPts val="600"/>
              </a:spcBef>
              <a:spcAft>
                <a:spcPts val="1200"/>
              </a:spcAft>
              <a:defRPr/>
            </a:pPr>
            <a:r>
              <a:rPr lang="pt-PT">
                <a:latin typeface="+mj-lt"/>
              </a:rPr>
              <a:t>Na investigação de qualquer crime, se foi cometido por meio de um sistema de computador</a:t>
            </a:r>
          </a:p>
          <a:p>
            <a:pPr lvl="1" eaLnBrk="1" fontAlgn="auto" hangingPunct="1">
              <a:lnSpc>
                <a:spcPct val="110000"/>
              </a:lnSpc>
              <a:spcBef>
                <a:spcPts val="600"/>
              </a:spcBef>
              <a:spcAft>
                <a:spcPts val="1200"/>
              </a:spcAft>
              <a:defRPr/>
            </a:pPr>
            <a:r>
              <a:rPr lang="pt-PT">
                <a:latin typeface="+mj-lt"/>
              </a:rPr>
              <a:t>Recolher provas em qualquer investigação se a prova, no caso, for mantida em qualquer tipo de registo digital</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a:t>
            </a:fld>
            <a:endParaRPr lang="en-US"/>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a:t>
            </a:r>
            <a:r>
              <a:rPr lang="pt-PT" sz="3200" b="1">
                <a:solidFill>
                  <a:srgbClr val="FF0000"/>
                </a:solidFill>
              </a:rPr>
              <a:t>relacionados com esses serviços</a:t>
            </a:r>
            <a:r>
              <a:rPr lang="pt-PT" sz="2400" b="1">
                <a:solidFill>
                  <a:srgbClr val="FF0000"/>
                </a:solidFill>
              </a:rPr>
              <a:t> </a:t>
            </a:r>
            <a:r>
              <a:rPr lang="pt-PT" sz="2400"/>
              <a:t> na posse ou controlo desse prestador de serviços.</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60</a:t>
            </a:fld>
            <a:endParaRPr lang="en-US">
              <a:solidFill>
                <a:schemeClr val="tx1"/>
              </a:solidFill>
            </a:endParaRPr>
          </a:p>
        </p:txBody>
      </p:sp>
    </p:spTree>
    <p:extLst>
      <p:ext uri="{BB962C8B-B14F-4D97-AF65-F5344CB8AC3E}">
        <p14:creationId xmlns:p14="http://schemas.microsoft.com/office/powerpoint/2010/main" val="426091842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Relativo a tais serviços</a:t>
            </a:r>
          </a:p>
        </p:txBody>
      </p:sp>
      <p:sp>
        <p:nvSpPr>
          <p:cNvPr id="3" name="Content Placeholder 2"/>
          <p:cNvSpPr>
            <a:spLocks noGrp="1"/>
          </p:cNvSpPr>
          <p:nvPr>
            <p:ph idx="1"/>
          </p:nvPr>
        </p:nvSpPr>
        <p:spPr>
          <a:xfrm>
            <a:off x="635000" y="1905000"/>
            <a:ext cx="7838440" cy="4038601"/>
          </a:xfrm>
        </p:spPr>
        <p:txBody>
          <a:bodyPr/>
          <a:lstStyle/>
          <a:p>
            <a:pPr algn="just"/>
            <a:r>
              <a:rPr lang="pt-PT" sz="2600"/>
              <a:t>A ordem de produção pode ser feita para obter informações do subscritor relativas aos serviços oferecidos no território</a:t>
            </a:r>
          </a:p>
          <a:p>
            <a:pPr algn="just"/>
            <a:endParaRPr lang="en-US" sz="2600" dirty="0"/>
          </a:p>
          <a:p>
            <a:pPr algn="just"/>
            <a:r>
              <a:rPr lang="pt-PT" sz="2600"/>
              <a:t>Não se aplica à informação do subscritor relativa a serviços oferecidos exclusivamente fora do território da parte ordenadora</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61</a:t>
            </a:fld>
            <a:endParaRPr lang="en-US">
              <a:solidFill>
                <a:schemeClr val="tx1"/>
              </a:solidFill>
            </a:endParaRPr>
          </a:p>
        </p:txBody>
      </p:sp>
    </p:spTree>
    <p:extLst>
      <p:ext uri="{BB962C8B-B14F-4D97-AF65-F5344CB8AC3E}">
        <p14:creationId xmlns:p14="http://schemas.microsoft.com/office/powerpoint/2010/main" val="26369081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Grp="1" noChangeArrowheads="1"/>
          </p:cNvSpPr>
          <p:nvPr>
            <p:ph type="body" idx="1"/>
          </p:nvPr>
        </p:nvSpPr>
        <p:spPr>
          <a:xfrm>
            <a:off x="457200" y="1417638"/>
            <a:ext cx="8229600" cy="4997450"/>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2800"/>
              <a:t>Cada Parte adotará as medidas legislativas e outras que sejam necessárias para capacitar as suas autoridades competentes a ordenar:</a:t>
            </a:r>
          </a:p>
          <a:p>
            <a:pPr marL="914400" lvl="1" indent="-514350" algn="just" eaLnBrk="1" fontAlgn="auto" hangingPunct="1">
              <a:spcBef>
                <a:spcPts val="600"/>
              </a:spcBef>
              <a:spcAft>
                <a:spcPts val="1200"/>
              </a:spcAft>
              <a:buFont typeface="+mj-lt"/>
              <a:buAutoNum type="alphaLcParenR"/>
              <a:defRPr/>
            </a:pPr>
            <a:r>
              <a:rPr lang="pt-PT" sz="2400"/>
              <a:t>uma pessoa no seu território a apresentar dados informáticos específicos na posse ou controlo dessa pessoa, que são armazenados num sistema informático ou num meio de armazenamento de dados informáticos; e</a:t>
            </a:r>
          </a:p>
          <a:p>
            <a:pPr marL="914400" lvl="1" indent="-514350" algn="just" eaLnBrk="1" fontAlgn="auto" hangingPunct="1">
              <a:spcBef>
                <a:spcPts val="600"/>
              </a:spcBef>
              <a:spcAft>
                <a:spcPts val="1200"/>
              </a:spcAft>
              <a:buFont typeface="+mj-lt"/>
              <a:buAutoNum type="alphaLcParenR"/>
              <a:defRPr/>
            </a:pPr>
            <a:r>
              <a:rPr lang="pt-PT" sz="2400"/>
              <a:t>um prestador de serviços que ofereça os seus serviços no território da Parte para apresentar informações sobre os subscritores relacionados com esses serviços na </a:t>
            </a:r>
            <a:r>
              <a:rPr lang="pt-PT" sz="3200" b="1">
                <a:solidFill>
                  <a:srgbClr val="FF0000"/>
                </a:solidFill>
              </a:rPr>
              <a:t>posse ou controlo desse prestador de serviços</a:t>
            </a:r>
            <a:r>
              <a:rPr lang="pt-PT" sz="2400"/>
              <a:t>.</a:t>
            </a:r>
          </a:p>
        </p:txBody>
      </p:sp>
      <p:sp>
        <p:nvSpPr>
          <p:cNvPr id="5" name="Rectangle 2"/>
          <p:cNvSpPr>
            <a:spLocks noGrp="1" noChangeArrowheads="1"/>
          </p:cNvSpPr>
          <p:nvPr>
            <p:ph type="title"/>
          </p:nvPr>
        </p:nvSpPr>
        <p:spPr>
          <a:xfrm>
            <a:off x="457200" y="274638"/>
            <a:ext cx="8229600" cy="962025"/>
          </a:xfrm>
        </p:spPr>
        <p:txBody>
          <a:bodyPr rtlCol="0">
            <a:normAutofit/>
          </a:bodyPr>
          <a:lstStyle/>
          <a:p>
            <a:pPr eaLnBrk="1" fontAlgn="auto" hangingPunct="1">
              <a:spcAft>
                <a:spcPts val="0"/>
              </a:spcAft>
              <a:defRPr/>
            </a:pPr>
            <a:r>
              <a:rPr lang="pt-PT" sz="3400" b="1"/>
              <a:t>Artigo 18 - Ordem de produção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62</a:t>
            </a:fld>
            <a:endParaRPr lang="en-US">
              <a:solidFill>
                <a:schemeClr val="tx1"/>
              </a:solidFill>
            </a:endParaRPr>
          </a:p>
        </p:txBody>
      </p:sp>
    </p:spTree>
    <p:extLst>
      <p:ext uri="{BB962C8B-B14F-4D97-AF65-F5344CB8AC3E}">
        <p14:creationId xmlns:p14="http://schemas.microsoft.com/office/powerpoint/2010/main" val="18547855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Posse ou controlo</a:t>
            </a:r>
          </a:p>
        </p:txBody>
      </p:sp>
      <p:sp>
        <p:nvSpPr>
          <p:cNvPr id="3" name="Content Placeholder 2"/>
          <p:cNvSpPr>
            <a:spLocks noGrp="1"/>
          </p:cNvSpPr>
          <p:nvPr>
            <p:ph idx="1"/>
          </p:nvPr>
        </p:nvSpPr>
        <p:spPr>
          <a:xfrm>
            <a:off x="635000" y="1417638"/>
            <a:ext cx="7945120" cy="4938712"/>
          </a:xfrm>
        </p:spPr>
        <p:txBody>
          <a:bodyPr/>
          <a:lstStyle/>
          <a:p>
            <a:pPr algn="just"/>
            <a:r>
              <a:rPr lang="pt-PT"/>
              <a:t>Inclui</a:t>
            </a:r>
            <a:r>
              <a:rPr lang="pt-PT" sz="2800"/>
              <a:t>:</a:t>
            </a:r>
          </a:p>
          <a:p>
            <a:pPr lvl="1" algn="just"/>
            <a:r>
              <a:rPr lang="pt-PT" sz="2600"/>
              <a:t>Informações do subscritor em posse física do prestador de serviços</a:t>
            </a:r>
          </a:p>
          <a:p>
            <a:pPr lvl="1" algn="just"/>
            <a:r>
              <a:rPr lang="pt-PT" sz="2600"/>
              <a:t>Informações do subscritor armazenadas local ou remotamente no controlo do prestador de serviços</a:t>
            </a:r>
          </a:p>
          <a:p>
            <a:pPr algn="just"/>
            <a:endParaRPr lang="en-US" sz="3000" dirty="0"/>
          </a:p>
          <a:p>
            <a:pPr algn="just"/>
            <a:r>
              <a:rPr lang="pt-PT"/>
              <a:t>Não inclui</a:t>
            </a:r>
            <a:r>
              <a:rPr lang="pt-PT" sz="3000"/>
              <a:t>:</a:t>
            </a:r>
          </a:p>
          <a:p>
            <a:pPr lvl="1" algn="just"/>
            <a:r>
              <a:rPr lang="pt-PT" sz="2600"/>
              <a:t>Dados que não estão dentro do controlo legítimo do prestador de serviços cujo prestador de serviços possui capacidade técnica para aceder</a:t>
            </a:r>
          </a:p>
          <a:p>
            <a:pPr lvl="1" algn="just"/>
            <a:endParaRPr lang="en-US" sz="2400"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63</a:t>
            </a:fld>
            <a:endParaRPr lang="en-US">
              <a:solidFill>
                <a:schemeClr val="tx1"/>
              </a:solidFill>
            </a:endParaRPr>
          </a:p>
        </p:txBody>
      </p:sp>
    </p:spTree>
    <p:extLst>
      <p:ext uri="{BB962C8B-B14F-4D97-AF65-F5344CB8AC3E}">
        <p14:creationId xmlns:p14="http://schemas.microsoft.com/office/powerpoint/2010/main" val="17121616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3100" y="-106601"/>
            <a:ext cx="7797799" cy="7048243"/>
          </a:xfrm>
          <a:prstGeom prst="rect">
            <a:avLst/>
          </a:prstGeom>
        </p:spPr>
      </p:pic>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64</a:t>
            </a:fld>
            <a:endParaRPr lang="en-US">
              <a:solidFill>
                <a:schemeClr val="tx1"/>
              </a:solidFill>
            </a:endParaRPr>
          </a:p>
        </p:txBody>
      </p:sp>
    </p:spTree>
    <p:extLst>
      <p:ext uri="{BB962C8B-B14F-4D97-AF65-F5344CB8AC3E}">
        <p14:creationId xmlns:p14="http://schemas.microsoft.com/office/powerpoint/2010/main" val="97274248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252537" y="71438"/>
            <a:ext cx="6638925" cy="6378875"/>
          </a:xfrm>
          <a:prstGeom prst="rect">
            <a:avLst/>
          </a:prstGeom>
        </p:spPr>
      </p:pic>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65</a:t>
            </a:fld>
            <a:endParaRPr lang="en-US">
              <a:solidFill>
                <a:schemeClr val="tx1"/>
              </a:solidFill>
            </a:endParaRPr>
          </a:p>
        </p:txBody>
      </p:sp>
    </p:spTree>
    <p:extLst>
      <p:ext uri="{BB962C8B-B14F-4D97-AF65-F5344CB8AC3E}">
        <p14:creationId xmlns:p14="http://schemas.microsoft.com/office/powerpoint/2010/main" val="247219468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66</a:t>
            </a:fld>
            <a:endParaRPr lang="en-US"/>
          </a:p>
        </p:txBody>
      </p:sp>
      <p:sp>
        <p:nvSpPr>
          <p:cNvPr id="5" name="Rectangle 3"/>
          <p:cNvSpPr txBox="1">
            <a:spLocks/>
          </p:cNvSpPr>
          <p:nvPr/>
        </p:nvSpPr>
        <p:spPr bwMode="auto">
          <a:xfrm>
            <a:off x="348344" y="441960"/>
            <a:ext cx="8519885" cy="608076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Pesquisa e apreensão de dados informáticos armazenados</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(Artigo 19 – Convenção de Budapeste)</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eaLnBrk="1" hangingPunct="1">
              <a:lnSpc>
                <a:spcPct val="80000"/>
              </a:lnSpc>
              <a:spcBef>
                <a:spcPts val="600"/>
              </a:spcBef>
              <a:spcAft>
                <a:spcPts val="1200"/>
              </a:spcAft>
              <a:defRPr/>
            </a:pPr>
            <a:r>
              <a:rPr lang="pt-PT" sz="2400" b="1" i="1">
                <a:ea typeface="ＭＳ Ｐゴシック" pitchFamily="34" charset="-128"/>
              </a:rPr>
              <a:t>Onde</a:t>
            </a:r>
            <a:r>
              <a:rPr lang="pt-PT" sz="2400" i="1">
                <a:ea typeface="ＭＳ Ｐゴシック" pitchFamily="34" charset="-128"/>
              </a:rPr>
              <a:t> :</a:t>
            </a:r>
          </a:p>
          <a:p>
            <a:pPr lvl="1" eaLnBrk="1" hangingPunct="1">
              <a:lnSpc>
                <a:spcPct val="80000"/>
              </a:lnSpc>
              <a:spcBef>
                <a:spcPts val="600"/>
              </a:spcBef>
              <a:spcAft>
                <a:spcPts val="1200"/>
              </a:spcAft>
              <a:defRPr/>
            </a:pPr>
            <a:r>
              <a:rPr lang="pt-PT" sz="2000" i="1">
                <a:ea typeface="ＭＳ Ｐゴシック" pitchFamily="34" charset="-128"/>
              </a:rPr>
              <a:t>Num sistema informático ou parte dele</a:t>
            </a:r>
          </a:p>
          <a:p>
            <a:pPr lvl="1" eaLnBrk="1" hangingPunct="1">
              <a:lnSpc>
                <a:spcPct val="80000"/>
              </a:lnSpc>
              <a:spcBef>
                <a:spcPts val="600"/>
              </a:spcBef>
              <a:spcAft>
                <a:spcPts val="1200"/>
              </a:spcAft>
              <a:defRPr/>
            </a:pPr>
            <a:r>
              <a:rPr lang="pt-PT" sz="2000" i="1">
                <a:ea typeface="ＭＳ Ｐゴシック" pitchFamily="34" charset="-128"/>
              </a:rPr>
              <a:t>Num meio de armazenamento </a:t>
            </a:r>
          </a:p>
          <a:p>
            <a:pPr lvl="1" eaLnBrk="1" hangingPunct="1">
              <a:lnSpc>
                <a:spcPct val="80000"/>
              </a:lnSpc>
              <a:spcBef>
                <a:spcPts val="600"/>
              </a:spcBef>
              <a:spcAft>
                <a:spcPts val="1200"/>
              </a:spcAft>
              <a:defRPr/>
            </a:pPr>
            <a:r>
              <a:rPr lang="pt-PT" sz="2000" i="1">
                <a:ea typeface="ＭＳ Ｐゴシック" pitchFamily="34" charset="-128"/>
              </a:rPr>
              <a:t>Num sistema informático acessível desde do inicial (extensão rápida de busca)</a:t>
            </a:r>
          </a:p>
          <a:p>
            <a:pPr eaLnBrk="1" hangingPunct="1">
              <a:lnSpc>
                <a:spcPct val="80000"/>
              </a:lnSpc>
              <a:spcBef>
                <a:spcPts val="600"/>
              </a:spcBef>
              <a:spcAft>
                <a:spcPts val="1200"/>
              </a:spcAft>
              <a:defRPr/>
            </a:pPr>
            <a:r>
              <a:rPr lang="pt-PT" sz="2400" b="1" i="1">
                <a:ea typeface="ＭＳ Ｐゴシック" pitchFamily="34" charset="-128"/>
              </a:rPr>
              <a:t>O quê</a:t>
            </a:r>
            <a:r>
              <a:rPr lang="pt-PT" sz="2400" i="1">
                <a:ea typeface="ＭＳ Ｐゴシック" pitchFamily="34" charset="-128"/>
              </a:rPr>
              <a:t>: </a:t>
            </a:r>
          </a:p>
          <a:p>
            <a:pPr lvl="1" eaLnBrk="1" hangingPunct="1">
              <a:lnSpc>
                <a:spcPct val="80000"/>
              </a:lnSpc>
              <a:spcBef>
                <a:spcPts val="600"/>
              </a:spcBef>
              <a:spcAft>
                <a:spcPts val="1200"/>
              </a:spcAft>
              <a:defRPr/>
            </a:pPr>
            <a:r>
              <a:rPr lang="pt-PT" sz="2000" i="1">
                <a:ea typeface="ＭＳ Ｐゴシック" pitchFamily="34" charset="-128"/>
              </a:rPr>
              <a:t>Capturar ou de forma semelhante proteger os dados do computador acedido</a:t>
            </a:r>
          </a:p>
          <a:p>
            <a:pPr lvl="1" eaLnBrk="1" hangingPunct="1">
              <a:lnSpc>
                <a:spcPct val="80000"/>
              </a:lnSpc>
              <a:spcBef>
                <a:spcPts val="600"/>
              </a:spcBef>
              <a:spcAft>
                <a:spcPts val="1200"/>
              </a:spcAft>
              <a:defRPr/>
            </a:pPr>
            <a:r>
              <a:rPr lang="pt-PT" sz="2000" i="1">
                <a:ea typeface="ＭＳ Ｐゴシック" pitchFamily="34" charset="-128"/>
              </a:rPr>
              <a:t>Poder para exigir as informações necessárias para entender o funcionamento do sistema</a:t>
            </a:r>
          </a:p>
        </p:txBody>
      </p:sp>
    </p:spTree>
    <p:extLst>
      <p:ext uri="{BB962C8B-B14F-4D97-AF65-F5344CB8AC3E}">
        <p14:creationId xmlns:p14="http://schemas.microsoft.com/office/powerpoint/2010/main" val="27611867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67</a:t>
            </a:fld>
            <a:endParaRPr lang="en-US"/>
          </a:p>
        </p:txBody>
      </p:sp>
      <p:sp>
        <p:nvSpPr>
          <p:cNvPr id="5" name="Rectangle 3"/>
          <p:cNvSpPr txBox="1">
            <a:spLocks/>
          </p:cNvSpPr>
          <p:nvPr/>
        </p:nvSpPr>
        <p:spPr bwMode="auto">
          <a:xfrm>
            <a:off x="348344" y="1173480"/>
            <a:ext cx="8519885" cy="4678679"/>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Capturar ou de forma semelhante proteger os dados do computador acedido</a:t>
            </a:r>
          </a:p>
          <a:p>
            <a:pPr eaLnBrk="1" hangingPunct="1">
              <a:lnSpc>
                <a:spcPct val="80000"/>
              </a:lnSpc>
              <a:spcBef>
                <a:spcPts val="600"/>
              </a:spcBef>
              <a:spcAft>
                <a:spcPts val="1200"/>
              </a:spcAft>
              <a:defRPr/>
            </a:pPr>
            <a:endParaRPr lang="en-GB" altLang="sr-Latn-RS" sz="1800" dirty="0">
              <a:ea typeface="ＭＳ Ｐゴシック" pitchFamily="34" charset="-128"/>
            </a:endParaRPr>
          </a:p>
          <a:p>
            <a:pPr algn="ctr" eaLnBrk="1" hangingPunct="1">
              <a:lnSpc>
                <a:spcPct val="80000"/>
              </a:lnSpc>
              <a:spcBef>
                <a:spcPts val="600"/>
              </a:spcBef>
              <a:spcAft>
                <a:spcPts val="1200"/>
              </a:spcAft>
              <a:defRPr/>
            </a:pPr>
            <a:r>
              <a:rPr lang="pt-PT" sz="2400" i="1">
                <a:ea typeface="ＭＳ Ｐゴシック" pitchFamily="34" charset="-128"/>
              </a:rPr>
              <a:t>Apreensão física</a:t>
            </a:r>
          </a:p>
          <a:p>
            <a:pPr algn="ctr" eaLnBrk="1" hangingPunct="1">
              <a:lnSpc>
                <a:spcPct val="80000"/>
              </a:lnSpc>
              <a:spcBef>
                <a:spcPts val="600"/>
              </a:spcBef>
              <a:spcAft>
                <a:spcPts val="1200"/>
              </a:spcAft>
              <a:defRPr/>
            </a:pPr>
            <a:r>
              <a:rPr lang="pt-PT" sz="2400" i="1">
                <a:ea typeface="ＭＳ Ｐゴシック" pitchFamily="34" charset="-128"/>
              </a:rPr>
              <a:t>Apreensão, simplesmente executando uma cópia dos dados</a:t>
            </a:r>
          </a:p>
          <a:p>
            <a:pPr algn="ctr" eaLnBrk="1" hangingPunct="1">
              <a:lnSpc>
                <a:spcPct val="80000"/>
              </a:lnSpc>
              <a:spcBef>
                <a:spcPts val="600"/>
              </a:spcBef>
              <a:spcAft>
                <a:spcPts val="1200"/>
              </a:spcAft>
              <a:defRPr/>
            </a:pPr>
            <a:r>
              <a:rPr lang="pt-PT" sz="2400" i="1">
                <a:ea typeface="ＭＳ Ｐゴシック" pitchFamily="34" charset="-128"/>
              </a:rPr>
              <a:t>Apreensão como manutenção da integridade desses dados, mantendo os dados no computador onde estes estão armazenados</a:t>
            </a:r>
          </a:p>
          <a:p>
            <a:pPr algn="ctr" eaLnBrk="1" hangingPunct="1">
              <a:lnSpc>
                <a:spcPct val="80000"/>
              </a:lnSpc>
              <a:spcBef>
                <a:spcPts val="600"/>
              </a:spcBef>
              <a:spcAft>
                <a:spcPts val="1200"/>
              </a:spcAft>
              <a:defRPr/>
            </a:pPr>
            <a:r>
              <a:rPr lang="pt-PT" sz="2400" i="1">
                <a:ea typeface="ＭＳ Ｐゴシック" pitchFamily="34" charset="-128"/>
              </a:rPr>
              <a:t>Apreensão, impondo a impossibilidade de acesso a dados, ou mesmo a remoção de dados especificados de um computador ou sistema informático especificado</a:t>
            </a:r>
          </a:p>
        </p:txBody>
      </p:sp>
    </p:spTree>
    <p:extLst>
      <p:ext uri="{BB962C8B-B14F-4D97-AF65-F5344CB8AC3E}">
        <p14:creationId xmlns:p14="http://schemas.microsoft.com/office/powerpoint/2010/main" val="31955968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118787" name="Rectangle 3"/>
          <p:cNvSpPr>
            <a:spLocks noGrp="1" noChangeArrowheads="1"/>
          </p:cNvSpPr>
          <p:nvPr>
            <p:ph type="body" idx="1"/>
          </p:nvPr>
        </p:nvSpPr>
        <p:spPr>
          <a:xfrm>
            <a:off x="457200" y="1767840"/>
            <a:ext cx="8229600" cy="443769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pt-PT" sz="3000">
                <a:latin typeface="+mj-lt"/>
              </a:rPr>
              <a:t>Cada Parte adotará as medidas legislativas e outras que sejam necessárias para capacitar as suas autoridades competentes para procurar ou aceder de forma semelhante:</a:t>
            </a:r>
          </a:p>
          <a:p>
            <a:pPr marL="914400" lvl="1" indent="-514350" algn="just" eaLnBrk="1" fontAlgn="auto" hangingPunct="1">
              <a:spcBef>
                <a:spcPts val="600"/>
              </a:spcBef>
              <a:spcAft>
                <a:spcPts val="1200"/>
              </a:spcAft>
              <a:buFont typeface="+mj-lt"/>
              <a:buAutoNum type="alphaLcParenR"/>
              <a:defRPr/>
            </a:pPr>
            <a:r>
              <a:rPr lang="pt-PT" sz="2600">
                <a:latin typeface="+mj-lt"/>
              </a:rPr>
              <a:t>um sistema informático ou parte dele e dados informáticos armazenados nele; e</a:t>
            </a:r>
          </a:p>
          <a:p>
            <a:pPr marL="914400" lvl="1" indent="-514350" algn="just" eaLnBrk="1" fontAlgn="auto" hangingPunct="1">
              <a:spcBef>
                <a:spcPts val="600"/>
              </a:spcBef>
              <a:spcAft>
                <a:spcPts val="1200"/>
              </a:spcAft>
              <a:buFont typeface="+mj-lt"/>
              <a:buAutoNum type="alphaLcParenR"/>
              <a:defRPr/>
            </a:pPr>
            <a:r>
              <a:rPr lang="pt-PT" sz="2600">
                <a:latin typeface="+mj-lt"/>
              </a:rPr>
              <a:t>um meio de armazenamento de dados informáticos no qual os dados do computador podem ser armazenados no seu território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rtlCol="0">
            <a:noAutofit/>
          </a:bodyPr>
          <a:lstStyle/>
          <a:p>
            <a:pPr marL="712788" indent="-712788" algn="just" eaLnBrk="1" fontAlgn="auto" hangingPunct="1">
              <a:spcAft>
                <a:spcPts val="0"/>
              </a:spcAft>
              <a:buFont typeface="+mj-lt"/>
              <a:buAutoNum type="arabicPeriod" startAt="2"/>
              <a:defRPr/>
            </a:pPr>
            <a:r>
              <a:rPr lang="pt-PT" sz="2600" dirty="0"/>
              <a:t>Cada Parte adotará as medidas legislativas e outras que se revelem necessárias para assegurar que, quando as respetivas autoridades procurarem ou acederem de forma semelhante a um sistema informático específico ou a parte dele, nos termos do parágrafo </a:t>
            </a:r>
            <a:r>
              <a:rPr lang="pt-PT" sz="2600" dirty="0" err="1"/>
              <a:t>1.a</a:t>
            </a:r>
            <a:r>
              <a:rPr lang="pt-PT" sz="2600" dirty="0"/>
              <a:t>, e tenham motivos para acreditar que os dados solicitados estão armazenados num outro sistema informático ou parte dele no seu território, e esses dados forem legalmente acessíveis ou estiverem disponíveis para o sistema inicial, as autoridades deverão poder estender rapidamente a busca ou o acesso semelhante a outro sistema.</a:t>
            </a:r>
          </a:p>
          <a:p>
            <a:pPr algn="just" eaLnBrk="1" fontAlgn="auto" hangingPunct="1">
              <a:spcAft>
                <a:spcPts val="0"/>
              </a:spcAft>
              <a:buFont typeface="Arial"/>
              <a:buNone/>
              <a:defRPr/>
            </a:pPr>
            <a:endParaRPr lang="en-US" sz="26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69</a:t>
            </a:fld>
            <a:endParaRPr lang="en-US"/>
          </a:p>
        </p:txBody>
      </p:sp>
    </p:spTree>
    <p:extLst>
      <p:ext uri="{BB962C8B-B14F-4D97-AF65-F5344CB8AC3E}">
        <p14:creationId xmlns:p14="http://schemas.microsoft.com/office/powerpoint/2010/main" val="1819276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Prestador de serviços</a:t>
            </a:r>
          </a:p>
        </p:txBody>
      </p:sp>
      <p:sp>
        <p:nvSpPr>
          <p:cNvPr id="3" name="Content Placeholder 2"/>
          <p:cNvSpPr>
            <a:spLocks noGrp="1"/>
          </p:cNvSpPr>
          <p:nvPr>
            <p:ph idx="1"/>
          </p:nvPr>
        </p:nvSpPr>
        <p:spPr>
          <a:xfrm>
            <a:off x="494268" y="1590635"/>
            <a:ext cx="8229600" cy="4563033"/>
          </a:xfrm>
        </p:spPr>
        <p:txBody>
          <a:bodyPr>
            <a:noAutofit/>
          </a:bodyPr>
          <a:lstStyle/>
          <a:p>
            <a:pPr marL="0" indent="0">
              <a:spcBef>
                <a:spcPts val="600"/>
              </a:spcBef>
              <a:spcAft>
                <a:spcPts val="1200"/>
              </a:spcAft>
              <a:buNone/>
            </a:pPr>
            <a:r>
              <a:rPr lang="pt-PT" sz="2800" dirty="0"/>
              <a:t>Convenção de Budapeste:</a:t>
            </a:r>
          </a:p>
          <a:p>
            <a:pPr marL="0" indent="0">
              <a:spcBef>
                <a:spcPts val="600"/>
              </a:spcBef>
              <a:spcAft>
                <a:spcPts val="1200"/>
              </a:spcAft>
              <a:buNone/>
            </a:pPr>
            <a:r>
              <a:rPr lang="pt-PT" sz="2800" b="1" dirty="0"/>
              <a:t>"prestador de serviços" </a:t>
            </a:r>
            <a:r>
              <a:rPr lang="pt-PT" sz="2800" dirty="0"/>
              <a:t>significa:</a:t>
            </a:r>
          </a:p>
          <a:p>
            <a:pPr marL="571500" indent="-571500">
              <a:spcBef>
                <a:spcPts val="600"/>
              </a:spcBef>
              <a:spcAft>
                <a:spcPts val="1200"/>
              </a:spcAft>
              <a:buFont typeface="+mj-lt"/>
              <a:buAutoNum type="romanUcPeriod"/>
            </a:pPr>
            <a:r>
              <a:rPr lang="pt-PT" sz="2800" dirty="0"/>
              <a:t>qualquer entidade pública ou privada que fornece aos utilizadores do serviço a capacidade para comunicar através de um sistema informático, e</a:t>
            </a:r>
          </a:p>
          <a:p>
            <a:pPr marL="571500" indent="-571500">
              <a:spcBef>
                <a:spcPts val="600"/>
              </a:spcBef>
              <a:spcAft>
                <a:spcPts val="1200"/>
              </a:spcAft>
              <a:buFont typeface="+mj-lt"/>
              <a:buAutoNum type="romanUcPeriod"/>
            </a:pPr>
            <a:r>
              <a:rPr lang="pt-PT" sz="2800" dirty="0"/>
              <a:t>qualquer outra entidade que processe ou armazene dados informáticos em nome de tal serviço de comunicação ou utilizadores de tal serviço.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7</a:t>
            </a:fld>
            <a:endParaRPr lang="en-US"/>
          </a:p>
        </p:txBody>
      </p:sp>
    </p:spTree>
    <p:extLst>
      <p:ext uri="{BB962C8B-B14F-4D97-AF65-F5344CB8AC3E}">
        <p14:creationId xmlns:p14="http://schemas.microsoft.com/office/powerpoint/2010/main" val="12841424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938713"/>
          </a:xfrm>
        </p:spPr>
        <p:txBody>
          <a:bodyPr rtlCol="0">
            <a:noAutofit/>
          </a:bodyPr>
          <a:lstStyle/>
          <a:p>
            <a:pPr marL="514350" indent="-514350" algn="just" eaLnBrk="1" fontAlgn="auto" hangingPunct="1">
              <a:lnSpc>
                <a:spcPct val="110000"/>
              </a:lnSpc>
              <a:spcBef>
                <a:spcPts val="600"/>
              </a:spcBef>
              <a:spcAft>
                <a:spcPts val="1200"/>
              </a:spcAft>
              <a:buFont typeface="+mj-lt"/>
              <a:buAutoNum type="arabicPeriod" startAt="3"/>
              <a:defRPr/>
            </a:pPr>
            <a:r>
              <a:rPr lang="pt-PT" sz="1900" dirty="0"/>
              <a:t>Cada Parte adotará as medidas legislativas e outras que sejam necessárias para capacitar as suas autoridades competentes para apreender ou proteger de forma semelhante os dados informáticos acedidos de acordo com os parágrafos 1 ou 2. Estas medidas devem incluir o poder para:</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apreender ou de forma semelhante proteger um sistema informático ou parte dele ou um meio de armazenamento de dados informáticos;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fazer e manter uma cópia desses dados informáticos;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manter a integridade dos dados informáticos armazenados relevantes;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considerar inacessível ou remover esses dados de computador no sistema informático acedido.</a:t>
            </a:r>
          </a:p>
          <a:p>
            <a:pPr algn="just" eaLnBrk="1" fontAlgn="auto" hangingPunct="1">
              <a:lnSpc>
                <a:spcPct val="110000"/>
              </a:lnSpc>
              <a:spcBef>
                <a:spcPts val="600"/>
              </a:spcBef>
              <a:spcAft>
                <a:spcPts val="1200"/>
              </a:spcAft>
              <a:buFont typeface="Arial"/>
              <a:buChar char="•"/>
              <a:defRPr/>
            </a:pPr>
            <a:endParaRPr lang="en-US" sz="19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70</a:t>
            </a:fld>
            <a:endParaRPr lang="en-US"/>
          </a:p>
        </p:txBody>
      </p:sp>
    </p:spTree>
    <p:extLst>
      <p:ext uri="{BB962C8B-B14F-4D97-AF65-F5344CB8AC3E}">
        <p14:creationId xmlns:p14="http://schemas.microsoft.com/office/powerpoint/2010/main" val="15459179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2057400"/>
            <a:ext cx="8229600" cy="4437063"/>
          </a:xfrm>
        </p:spPr>
        <p:txBody>
          <a:bodyPr/>
          <a:lstStyle/>
          <a:p>
            <a:pPr marL="514350" indent="-514350" algn="just" eaLnBrk="1" hangingPunct="1">
              <a:lnSpc>
                <a:spcPct val="80000"/>
              </a:lnSpc>
              <a:buFont typeface="+mj-lt"/>
              <a:buAutoNum type="arabicPeriod" startAt="4"/>
            </a:pPr>
            <a:r>
              <a:rPr lang="pt-PT" sz="3000"/>
              <a:t>Cada Parte adotará as medidas legislativas e outras que sejam necessárias para capacitar as suas autoridades competentes a ordenar qualquer pessoa que tenha conhecimento sobre o funcionamento do sistema informático ou medidas aplicadas para proteger os dados nele fornecidos, conforme razoável, as informações necessárias, para permitir a realização das medidas referidas nos parágrafos 1 e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71</a:t>
            </a:fld>
            <a:endParaRPr lang="en-US"/>
          </a:p>
        </p:txBody>
      </p:sp>
    </p:spTree>
    <p:extLst>
      <p:ext uri="{BB962C8B-B14F-4D97-AF65-F5344CB8AC3E}">
        <p14:creationId xmlns:p14="http://schemas.microsoft.com/office/powerpoint/2010/main" val="3607408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118787" name="Rectangle 3"/>
          <p:cNvSpPr>
            <a:spLocks noGrp="1" noChangeArrowheads="1"/>
          </p:cNvSpPr>
          <p:nvPr>
            <p:ph type="body" idx="1"/>
          </p:nvPr>
        </p:nvSpPr>
        <p:spPr>
          <a:xfrm>
            <a:off x="457200" y="1706880"/>
            <a:ext cx="8229600" cy="4498658"/>
          </a:xfrm>
        </p:spPr>
        <p:txBody>
          <a:bodyPr rtlCol="0">
            <a:normAutofit/>
          </a:bodyPr>
          <a:lstStyle/>
          <a:p>
            <a:pPr marL="514350" indent="-514350" algn="just" eaLnBrk="1" fontAlgn="auto" hangingPunct="1">
              <a:spcBef>
                <a:spcPts val="600"/>
              </a:spcBef>
              <a:spcAft>
                <a:spcPts val="1200"/>
              </a:spcAft>
              <a:buFont typeface="+mj-lt"/>
              <a:buAutoNum type="arabicPeriod"/>
              <a:defRPr/>
            </a:pPr>
            <a:r>
              <a:rPr lang="pt-PT" sz="3000">
                <a:latin typeface="+mj-lt"/>
              </a:rPr>
              <a:t>Cada Parte adotará as medidas legislativas e outras que sejam necessárias para capacitar as suas </a:t>
            </a:r>
            <a:r>
              <a:rPr lang="pt-PT" sz="3600" b="1">
                <a:solidFill>
                  <a:srgbClr val="FF0000"/>
                </a:solidFill>
                <a:latin typeface="+mj-lt"/>
              </a:rPr>
              <a:t>autoridades competentes</a:t>
            </a:r>
            <a:r>
              <a:rPr lang="pt-PT" sz="3600">
                <a:latin typeface="+mj-lt"/>
              </a:rPr>
              <a:t> </a:t>
            </a:r>
            <a:r>
              <a:rPr lang="pt-PT" sz="3000">
                <a:latin typeface="+mj-lt"/>
              </a:rPr>
              <a:t> para procurar ou aceder de forma semelhante:</a:t>
            </a:r>
          </a:p>
          <a:p>
            <a:pPr marL="914400" lvl="1" indent="-514350" algn="just" eaLnBrk="1" fontAlgn="auto" hangingPunct="1">
              <a:spcBef>
                <a:spcPts val="600"/>
              </a:spcBef>
              <a:spcAft>
                <a:spcPts val="1200"/>
              </a:spcAft>
              <a:buFont typeface="+mj-lt"/>
              <a:buAutoNum type="alphaLcParenR"/>
              <a:defRPr/>
            </a:pPr>
            <a:r>
              <a:rPr lang="pt-PT" sz="2600">
                <a:latin typeface="+mj-lt"/>
              </a:rPr>
              <a:t>um sistema informático ou parte dele e dados informáticos armazenados nele; e</a:t>
            </a:r>
          </a:p>
          <a:p>
            <a:pPr marL="914400" lvl="1" indent="-514350" algn="just" eaLnBrk="1" fontAlgn="auto" hangingPunct="1">
              <a:spcBef>
                <a:spcPts val="600"/>
              </a:spcBef>
              <a:spcAft>
                <a:spcPts val="1200"/>
              </a:spcAft>
              <a:buFont typeface="+mj-lt"/>
              <a:buAutoNum type="alphaLcParenR"/>
              <a:defRPr/>
            </a:pPr>
            <a:r>
              <a:rPr lang="pt-PT" sz="2600">
                <a:latin typeface="+mj-lt"/>
              </a:rPr>
              <a:t>um meio de armazenamento de dados informáticos no qual os dados do computador podem ser armazenados no seu território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72</a:t>
            </a:fld>
            <a:endParaRPr lang="en-US">
              <a:solidFill>
                <a:schemeClr val="tx1"/>
              </a:solidFill>
            </a:endParaRPr>
          </a:p>
        </p:txBody>
      </p:sp>
    </p:spTree>
    <p:extLst>
      <p:ext uri="{BB962C8B-B14F-4D97-AF65-F5344CB8AC3E}">
        <p14:creationId xmlns:p14="http://schemas.microsoft.com/office/powerpoint/2010/main" val="27912462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Autoridades competentes</a:t>
            </a:r>
          </a:p>
        </p:txBody>
      </p:sp>
      <p:sp>
        <p:nvSpPr>
          <p:cNvPr id="3" name="Content Placeholder 2"/>
          <p:cNvSpPr>
            <a:spLocks noGrp="1"/>
          </p:cNvSpPr>
          <p:nvPr>
            <p:ph idx="1"/>
          </p:nvPr>
        </p:nvSpPr>
        <p:spPr>
          <a:xfrm>
            <a:off x="635000" y="1493838"/>
            <a:ext cx="8229600" cy="4525963"/>
          </a:xfrm>
        </p:spPr>
        <p:txBody>
          <a:bodyPr/>
          <a:lstStyle/>
          <a:p>
            <a:pPr algn="just"/>
            <a:r>
              <a:rPr lang="pt-PT"/>
              <a:t>Talvez:</a:t>
            </a:r>
          </a:p>
          <a:p>
            <a:pPr lvl="1" algn="just"/>
            <a:r>
              <a:rPr lang="pt-PT"/>
              <a:t>Agentes de autoridade</a:t>
            </a:r>
          </a:p>
          <a:p>
            <a:pPr lvl="1" algn="just"/>
            <a:r>
              <a:rPr lang="pt-PT"/>
              <a:t>Agente judicial</a:t>
            </a:r>
          </a:p>
          <a:p>
            <a:pPr lvl="1" algn="just"/>
            <a:r>
              <a:rPr lang="pt-PT"/>
              <a:t>Procurador ou juiz</a:t>
            </a:r>
          </a:p>
          <a:p>
            <a:pPr lvl="1" algn="just"/>
            <a:r>
              <a:rPr lang="pt-PT"/>
              <a:t>Agente administrativo</a:t>
            </a:r>
          </a:p>
          <a:p>
            <a:pPr lvl="1" algn="just"/>
            <a:endParaRPr lang="en-US" dirty="0"/>
          </a:p>
          <a:p>
            <a:pPr algn="just"/>
            <a:r>
              <a:rPr lang="pt-PT"/>
              <a:t>Pode variar dependendo do tipo de dados informáticos envolvidos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73</a:t>
            </a:fld>
            <a:endParaRPr lang="en-US">
              <a:solidFill>
                <a:schemeClr val="tx1"/>
              </a:solidFill>
            </a:endParaRPr>
          </a:p>
        </p:txBody>
      </p:sp>
    </p:spTree>
    <p:extLst>
      <p:ext uri="{BB962C8B-B14F-4D97-AF65-F5344CB8AC3E}">
        <p14:creationId xmlns:p14="http://schemas.microsoft.com/office/powerpoint/2010/main" val="203472583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118787" name="Rectangle 3"/>
          <p:cNvSpPr>
            <a:spLocks noGrp="1" noChangeArrowheads="1"/>
          </p:cNvSpPr>
          <p:nvPr>
            <p:ph type="body" idx="1"/>
          </p:nvPr>
        </p:nvSpPr>
        <p:spPr>
          <a:xfrm>
            <a:off x="457200" y="1752600"/>
            <a:ext cx="8229600" cy="4452938"/>
          </a:xfrm>
        </p:spPr>
        <p:txBody>
          <a:bodyPr rtlCol="0">
            <a:normAutofit lnSpcReduction="10000"/>
          </a:bodyPr>
          <a:lstStyle/>
          <a:p>
            <a:pPr marL="514350" indent="-514350" algn="just" eaLnBrk="1" fontAlgn="auto" hangingPunct="1">
              <a:spcBef>
                <a:spcPts val="600"/>
              </a:spcBef>
              <a:spcAft>
                <a:spcPts val="1200"/>
              </a:spcAft>
              <a:buFont typeface="+mj-lt"/>
              <a:buAutoNum type="arabicPeriod"/>
              <a:defRPr/>
            </a:pPr>
            <a:r>
              <a:rPr lang="pt-PT" sz="3000" dirty="0">
                <a:latin typeface="+mj-lt"/>
              </a:rPr>
              <a:t>Cada Parte adotará as medidas legislativas e outras que sejam necessárias para capacitar as suas autoridades competentes para </a:t>
            </a:r>
            <a:r>
              <a:rPr lang="pt-PT" sz="3600" b="1" dirty="0">
                <a:solidFill>
                  <a:srgbClr val="FF0000"/>
                </a:solidFill>
                <a:latin typeface="+mj-lt"/>
              </a:rPr>
              <a:t>procurar ou aceder de forma semelhante</a:t>
            </a:r>
            <a:r>
              <a:rPr lang="pt-PT" sz="3000" dirty="0">
                <a:latin typeface="+mj-lt"/>
              </a:rPr>
              <a:t>:</a:t>
            </a:r>
          </a:p>
          <a:p>
            <a:pPr marL="914400" lvl="1" indent="-514350" algn="just" eaLnBrk="1" fontAlgn="auto" hangingPunct="1">
              <a:spcBef>
                <a:spcPts val="600"/>
              </a:spcBef>
              <a:spcAft>
                <a:spcPts val="1200"/>
              </a:spcAft>
              <a:buFont typeface="+mj-lt"/>
              <a:buAutoNum type="alphaLcParenR"/>
              <a:defRPr/>
            </a:pPr>
            <a:r>
              <a:rPr lang="pt-PT" sz="2600" dirty="0">
                <a:latin typeface="+mj-lt"/>
              </a:rPr>
              <a:t>um sistema informático ou parte dele e dados informáticos armazenados nele; e</a:t>
            </a:r>
          </a:p>
          <a:p>
            <a:pPr marL="914400" lvl="1" indent="-514350" algn="just" eaLnBrk="1" fontAlgn="auto" hangingPunct="1">
              <a:spcBef>
                <a:spcPts val="600"/>
              </a:spcBef>
              <a:spcAft>
                <a:spcPts val="1200"/>
              </a:spcAft>
              <a:buFont typeface="+mj-lt"/>
              <a:buAutoNum type="alphaLcParenR"/>
              <a:defRPr/>
            </a:pPr>
            <a:r>
              <a:rPr lang="pt-PT" sz="2600" dirty="0">
                <a:latin typeface="+mj-lt"/>
              </a:rPr>
              <a:t>um meio de armazenamento de dados informáticos no qual os dados do computador podem ser armazenados no seu território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74</a:t>
            </a:fld>
            <a:endParaRPr lang="en-US">
              <a:solidFill>
                <a:schemeClr val="tx1"/>
              </a:solidFill>
            </a:endParaRPr>
          </a:p>
        </p:txBody>
      </p:sp>
    </p:spTree>
    <p:extLst>
      <p:ext uri="{BB962C8B-B14F-4D97-AF65-F5344CB8AC3E}">
        <p14:creationId xmlns:p14="http://schemas.microsoft.com/office/powerpoint/2010/main" val="124294813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Pesquisar ou aceder de forma semelhante</a:t>
            </a:r>
          </a:p>
        </p:txBody>
      </p:sp>
      <p:sp>
        <p:nvSpPr>
          <p:cNvPr id="3" name="Content Placeholder 2"/>
          <p:cNvSpPr>
            <a:spLocks noGrp="1"/>
          </p:cNvSpPr>
          <p:nvPr>
            <p:ph idx="1"/>
          </p:nvPr>
        </p:nvSpPr>
        <p:spPr>
          <a:xfrm>
            <a:off x="635000" y="1630680"/>
            <a:ext cx="7868920" cy="4389121"/>
          </a:xfrm>
        </p:spPr>
        <p:txBody>
          <a:bodyPr/>
          <a:lstStyle/>
          <a:p>
            <a:pPr marL="0" indent="0" algn="just">
              <a:buNone/>
            </a:pPr>
            <a:r>
              <a:rPr lang="pt-PT" sz="2800" b="1" dirty="0"/>
              <a:t>Pesquisar: </a:t>
            </a:r>
          </a:p>
          <a:p>
            <a:pPr algn="just"/>
            <a:r>
              <a:rPr lang="pt-PT" sz="2800" dirty="0"/>
              <a:t>procurar, ler, rever, examinar ou inspecionar dados</a:t>
            </a:r>
          </a:p>
          <a:p>
            <a:pPr algn="just"/>
            <a:endParaRPr lang="en-US" sz="2800" dirty="0"/>
          </a:p>
          <a:p>
            <a:pPr marL="0" indent="0" algn="just">
              <a:buNone/>
            </a:pPr>
            <a:r>
              <a:rPr lang="pt-PT" sz="2800" b="1" dirty="0"/>
              <a:t>Acesso: </a:t>
            </a:r>
          </a:p>
          <a:p>
            <a:pPr algn="just"/>
            <a:r>
              <a:rPr lang="pt-PT" sz="2800" dirty="0"/>
              <a:t>termo mais apropriado para dados informáticos</a:t>
            </a:r>
          </a:p>
          <a:p>
            <a:pPr algn="just"/>
            <a:endParaRPr lang="en-US" sz="2800" dirty="0"/>
          </a:p>
          <a:p>
            <a:pPr marL="0" indent="0" algn="just">
              <a:buNone/>
            </a:pPr>
            <a:r>
              <a:rPr lang="pt-PT" sz="2800" dirty="0"/>
              <a:t>Ambos os termos utilizados como Artigo 19 são tecnologicamente neutros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75</a:t>
            </a:fld>
            <a:endParaRPr lang="en-US">
              <a:solidFill>
                <a:schemeClr val="tx1"/>
              </a:solidFill>
            </a:endParaRPr>
          </a:p>
        </p:txBody>
      </p:sp>
    </p:spTree>
    <p:extLst>
      <p:ext uri="{BB962C8B-B14F-4D97-AF65-F5344CB8AC3E}">
        <p14:creationId xmlns:p14="http://schemas.microsoft.com/office/powerpoint/2010/main" val="75295668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457200" y="274638"/>
            <a:ext cx="8229600" cy="850900"/>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118787" name="Rectangle 3"/>
          <p:cNvSpPr>
            <a:spLocks noGrp="1" noChangeArrowheads="1"/>
          </p:cNvSpPr>
          <p:nvPr>
            <p:ph type="body" idx="1"/>
          </p:nvPr>
        </p:nvSpPr>
        <p:spPr>
          <a:xfrm>
            <a:off x="457200" y="1569720"/>
            <a:ext cx="8229600" cy="4635818"/>
          </a:xfrm>
        </p:spPr>
        <p:txBody>
          <a:bodyPr rtlCol="0">
            <a:normAutofit fontScale="92500" lnSpcReduction="10000"/>
          </a:bodyPr>
          <a:lstStyle/>
          <a:p>
            <a:pPr marL="514350" indent="-514350" algn="just" eaLnBrk="1" fontAlgn="auto" hangingPunct="1">
              <a:spcBef>
                <a:spcPts val="600"/>
              </a:spcBef>
              <a:spcAft>
                <a:spcPts val="1200"/>
              </a:spcAft>
              <a:buFont typeface="+mj-lt"/>
              <a:buAutoNum type="arabicPeriod"/>
              <a:defRPr/>
            </a:pPr>
            <a:r>
              <a:rPr lang="pt-PT" sz="3000">
                <a:latin typeface="+mj-lt"/>
              </a:rPr>
              <a:t>Cada Parte adotará as medidas legislativas e outras que sejam necessárias para capacitar as suas autoridades competentes para procurar ou aceder de forma semelhante:</a:t>
            </a:r>
          </a:p>
          <a:p>
            <a:pPr marL="914400" lvl="1" indent="-514350" algn="just" eaLnBrk="1" fontAlgn="auto" hangingPunct="1">
              <a:spcBef>
                <a:spcPts val="600"/>
              </a:spcBef>
              <a:spcAft>
                <a:spcPts val="1200"/>
              </a:spcAft>
              <a:buFont typeface="+mj-lt"/>
              <a:buAutoNum type="alphaLcParenR"/>
              <a:defRPr/>
            </a:pPr>
            <a:r>
              <a:rPr lang="pt-PT" sz="2600">
                <a:latin typeface="+mj-lt"/>
              </a:rPr>
              <a:t>um </a:t>
            </a:r>
            <a:r>
              <a:rPr lang="pt-PT" sz="3200" b="1">
                <a:solidFill>
                  <a:srgbClr val="FF0000"/>
                </a:solidFill>
                <a:latin typeface="+mj-lt"/>
              </a:rPr>
              <a:t>sistema informático ou parte dele e dados informáticos armazenados nele</a:t>
            </a:r>
            <a:r>
              <a:rPr lang="pt-PT" sz="2600">
                <a:latin typeface="+mj-lt"/>
              </a:rPr>
              <a:t>; e</a:t>
            </a:r>
          </a:p>
          <a:p>
            <a:pPr marL="914400" lvl="1" indent="-514350" algn="just" eaLnBrk="1" fontAlgn="auto" hangingPunct="1">
              <a:spcBef>
                <a:spcPts val="600"/>
              </a:spcBef>
              <a:spcAft>
                <a:spcPts val="1200"/>
              </a:spcAft>
              <a:buFont typeface="+mj-lt"/>
              <a:buAutoNum type="alphaLcParenR"/>
              <a:defRPr/>
            </a:pPr>
            <a:r>
              <a:rPr lang="pt-PT" sz="2600">
                <a:latin typeface="+mj-lt"/>
              </a:rPr>
              <a:t>um </a:t>
            </a:r>
            <a:r>
              <a:rPr lang="pt-PT" sz="3200" b="1">
                <a:solidFill>
                  <a:srgbClr val="FF0000"/>
                </a:solidFill>
                <a:latin typeface="+mj-lt"/>
              </a:rPr>
              <a:t>meio de armazenamento de dados informáticos no qual os dados do computador podem ser armazenados</a:t>
            </a:r>
            <a:r>
              <a:rPr lang="pt-PT" sz="3200">
                <a:latin typeface="+mj-lt"/>
              </a:rPr>
              <a:t> </a:t>
            </a:r>
            <a:r>
              <a:rPr lang="pt-PT" sz="2600">
                <a:latin typeface="+mj-lt"/>
              </a:rPr>
              <a:t>no seu território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76</a:t>
            </a:fld>
            <a:endParaRPr lang="en-US">
              <a:solidFill>
                <a:schemeClr val="tx1"/>
              </a:solidFill>
            </a:endParaRPr>
          </a:p>
        </p:txBody>
      </p:sp>
    </p:spTree>
    <p:extLst>
      <p:ext uri="{BB962C8B-B14F-4D97-AF65-F5344CB8AC3E}">
        <p14:creationId xmlns:p14="http://schemas.microsoft.com/office/powerpoint/2010/main" val="292346038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Sistema informático ou meio de armazenamento de dados informáticos</a:t>
            </a:r>
          </a:p>
        </p:txBody>
      </p:sp>
      <p:sp>
        <p:nvSpPr>
          <p:cNvPr id="3" name="Content Placeholder 2"/>
          <p:cNvSpPr>
            <a:spLocks noGrp="1"/>
          </p:cNvSpPr>
          <p:nvPr>
            <p:ph idx="1"/>
          </p:nvPr>
        </p:nvSpPr>
        <p:spPr>
          <a:xfrm>
            <a:off x="635000" y="1783398"/>
            <a:ext cx="7929880" cy="4525963"/>
          </a:xfrm>
        </p:spPr>
        <p:txBody>
          <a:bodyPr/>
          <a:lstStyle/>
          <a:p>
            <a:pPr algn="just"/>
            <a:r>
              <a:rPr lang="pt-PT" sz="2800"/>
              <a:t>As autoridades policiais podem pesquisar e aceder aos dados informáticos, ou seja:</a:t>
            </a:r>
          </a:p>
          <a:p>
            <a:pPr lvl="1" algn="just"/>
            <a:r>
              <a:rPr lang="pt-PT" sz="2400"/>
              <a:t>Dentro de um sistema informático</a:t>
            </a:r>
          </a:p>
          <a:p>
            <a:pPr lvl="1" algn="just"/>
            <a:r>
              <a:rPr lang="pt-PT" sz="2400"/>
              <a:t>Dentro de parte do sistema informático (por exemplo, dispositivo de armazenamento de dados ligado)</a:t>
            </a:r>
          </a:p>
          <a:p>
            <a:pPr lvl="1" algn="just"/>
            <a:r>
              <a:rPr lang="pt-PT" sz="2400"/>
              <a:t>Num meio de armazenamento de dados independente (por exemplo, disquete)</a:t>
            </a:r>
          </a:p>
          <a:p>
            <a:pPr algn="just"/>
            <a:endParaRPr lang="en-US" sz="2800" dirty="0"/>
          </a:p>
          <a:p>
            <a:pPr algn="just"/>
            <a:r>
              <a:rPr lang="pt-PT" sz="2800"/>
              <a:t>Pode ou não incluir dados na transferência (por exemplo, mensagem de e-mail não aberta na caixa de correio de ISP até o destinatário transferir</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77</a:t>
            </a:fld>
            <a:endParaRPr lang="en-US">
              <a:solidFill>
                <a:schemeClr val="tx1"/>
              </a:solidFill>
            </a:endParaRPr>
          </a:p>
        </p:txBody>
      </p:sp>
    </p:spTree>
    <p:extLst>
      <p:ext uri="{BB962C8B-B14F-4D97-AF65-F5344CB8AC3E}">
        <p14:creationId xmlns:p14="http://schemas.microsoft.com/office/powerpoint/2010/main" val="396203711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7360"/>
            <a:ext cx="8229600" cy="4800600"/>
          </a:xfrm>
        </p:spPr>
        <p:txBody>
          <a:bodyPr rtlCol="0">
            <a:noAutofit/>
          </a:bodyPr>
          <a:lstStyle/>
          <a:p>
            <a:pPr marL="712788" indent="-712788" algn="just" eaLnBrk="1" fontAlgn="auto" hangingPunct="1">
              <a:lnSpc>
                <a:spcPct val="120000"/>
              </a:lnSpc>
              <a:spcAft>
                <a:spcPts val="0"/>
              </a:spcAft>
              <a:buFont typeface="+mj-lt"/>
              <a:buAutoNum type="arabicPeriod" startAt="2"/>
              <a:defRPr/>
            </a:pPr>
            <a:r>
              <a:rPr lang="pt-PT" sz="2000" dirty="0"/>
              <a:t>Cada Parte adotará as medidas legislativas e outras que se revelem necessárias para assegurar que, quando as respetivas autoridades procurarem ou acederem de forma semelhante a um sistema informático específico ou a parte dele, nos termos do parágrafo </a:t>
            </a:r>
            <a:r>
              <a:rPr lang="pt-PT" sz="2000" dirty="0" err="1"/>
              <a:t>1.a</a:t>
            </a:r>
            <a:r>
              <a:rPr lang="pt-PT" sz="2000" dirty="0"/>
              <a:t>, e tenham motivos para acreditar que os dados solicitados estão armazenados num outro sistema informático ou parte dele no seu território, e</a:t>
            </a:r>
            <a:r>
              <a:rPr lang="pt-PT" sz="2000" b="1" dirty="0">
                <a:solidFill>
                  <a:srgbClr val="FF0000"/>
                </a:solidFill>
              </a:rPr>
              <a:t> </a:t>
            </a:r>
            <a:r>
              <a:rPr lang="pt-PT" sz="2000" dirty="0"/>
              <a:t>esses dados forem legalmente acessíveis ou estiverem disponíveis para o sistema inicial, as autoridades deverão poder </a:t>
            </a:r>
            <a:r>
              <a:rPr lang="pt-PT" sz="2800" b="1" dirty="0">
                <a:solidFill>
                  <a:srgbClr val="FF0000"/>
                </a:solidFill>
              </a:rPr>
              <a:t>estender rapidamente a busca ou o acesso semelhante</a:t>
            </a:r>
            <a:r>
              <a:rPr lang="pt-PT" sz="2800" dirty="0"/>
              <a:t> </a:t>
            </a:r>
            <a:r>
              <a:rPr lang="pt-PT" sz="2000" dirty="0"/>
              <a:t>a outro sistema.</a:t>
            </a:r>
          </a:p>
          <a:p>
            <a:pPr algn="just" eaLnBrk="1" fontAlgn="auto" hangingPunct="1">
              <a:lnSpc>
                <a:spcPct val="120000"/>
              </a:lnSpc>
              <a:spcAft>
                <a:spcPts val="0"/>
              </a:spcAft>
              <a:buFont typeface="Arial"/>
              <a:buNone/>
              <a:defRPr/>
            </a:pPr>
            <a:endParaRPr lang="en-US" sz="20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78</a:t>
            </a:fld>
            <a:endParaRPr lang="en-US">
              <a:solidFill>
                <a:schemeClr val="tx1"/>
              </a:solidFill>
            </a:endParaRPr>
          </a:p>
        </p:txBody>
      </p:sp>
    </p:spTree>
    <p:extLst>
      <p:ext uri="{BB962C8B-B14F-4D97-AF65-F5344CB8AC3E}">
        <p14:creationId xmlns:p14="http://schemas.microsoft.com/office/powerpoint/2010/main" val="279270855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Extensão da busca ou acesso semelhante</a:t>
            </a:r>
          </a:p>
        </p:txBody>
      </p:sp>
      <p:sp>
        <p:nvSpPr>
          <p:cNvPr id="3" name="Content Placeholder 2"/>
          <p:cNvSpPr>
            <a:spLocks noGrp="1"/>
          </p:cNvSpPr>
          <p:nvPr>
            <p:ph idx="1"/>
          </p:nvPr>
        </p:nvSpPr>
        <p:spPr>
          <a:xfrm>
            <a:off x="558800" y="1625918"/>
            <a:ext cx="8051800" cy="4525963"/>
          </a:xfrm>
        </p:spPr>
        <p:txBody>
          <a:bodyPr/>
          <a:lstStyle/>
          <a:p>
            <a:pPr algn="just"/>
            <a:r>
              <a:rPr lang="pt-PT" sz="2300" dirty="0"/>
              <a:t>Estenda a pesquisa ou acesso semelhante a outro sistema informático ou parte dele, se:</a:t>
            </a:r>
          </a:p>
          <a:p>
            <a:pPr lvl="1" algn="just"/>
            <a:r>
              <a:rPr lang="pt-PT" sz="2300" dirty="0"/>
              <a:t>Houver motivos para acreditar que os dados necessários estão nesse sistema informático ou parte dele</a:t>
            </a:r>
          </a:p>
          <a:p>
            <a:pPr lvl="1" algn="just"/>
            <a:r>
              <a:rPr lang="pt-PT" sz="2300" dirty="0"/>
              <a:t>O outro sistema informático, ou parte dele, encontra-se igualmente no território</a:t>
            </a:r>
          </a:p>
          <a:p>
            <a:pPr algn="just"/>
            <a:r>
              <a:rPr lang="pt-PT" sz="2300" dirty="0"/>
              <a:t>A extensão pode estar sujeita a condições (por exemplo, autorização por autoridade judicial ou outra autoridade)</a:t>
            </a:r>
          </a:p>
          <a:p>
            <a:pPr algn="just"/>
            <a:r>
              <a:rPr lang="pt-PT" sz="2300" dirty="0"/>
              <a:t>Os dados que são objeto de extensão devem ser legalmente acessíveis </a:t>
            </a:r>
            <a:r>
              <a:rPr lang="pt-PT" sz="2300" dirty="0" err="1"/>
              <a:t>de/disponíveis</a:t>
            </a:r>
            <a:r>
              <a:rPr lang="pt-PT" sz="2300" dirty="0"/>
              <a:t> para o sistema informático inicial</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79</a:t>
            </a:fld>
            <a:endParaRPr lang="en-US">
              <a:solidFill>
                <a:schemeClr val="tx1"/>
              </a:solidFill>
            </a:endParaRPr>
          </a:p>
        </p:txBody>
      </p:sp>
    </p:spTree>
    <p:extLst>
      <p:ext uri="{BB962C8B-B14F-4D97-AF65-F5344CB8AC3E}">
        <p14:creationId xmlns:p14="http://schemas.microsoft.com/office/powerpoint/2010/main" val="1880411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400" b="1"/>
              <a:t>Prestador de serviços</a:t>
            </a:r>
          </a:p>
        </p:txBody>
      </p:sp>
      <p:sp>
        <p:nvSpPr>
          <p:cNvPr id="3" name="Content Placeholder 2"/>
          <p:cNvSpPr>
            <a:spLocks noGrp="1"/>
          </p:cNvSpPr>
          <p:nvPr>
            <p:ph idx="1"/>
          </p:nvPr>
        </p:nvSpPr>
        <p:spPr>
          <a:xfrm>
            <a:off x="500742" y="1443237"/>
            <a:ext cx="8229600" cy="5191154"/>
          </a:xfrm>
        </p:spPr>
        <p:txBody>
          <a:bodyPr>
            <a:normAutofit lnSpcReduction="10000"/>
          </a:bodyPr>
          <a:lstStyle/>
          <a:p>
            <a:pPr algn="just">
              <a:spcBef>
                <a:spcPts val="600"/>
              </a:spcBef>
              <a:spcAft>
                <a:spcPts val="1200"/>
              </a:spcAft>
            </a:pPr>
            <a:r>
              <a:rPr lang="pt-PT" sz="2800"/>
              <a:t>Inclui:	</a:t>
            </a:r>
          </a:p>
          <a:p>
            <a:pPr lvl="1" algn="just">
              <a:spcBef>
                <a:spcPts val="600"/>
              </a:spcBef>
              <a:spcAft>
                <a:spcPts val="1200"/>
              </a:spcAft>
            </a:pPr>
            <a:r>
              <a:rPr lang="pt-PT" sz="2400"/>
              <a:t>Forneça a </a:t>
            </a:r>
            <a:r>
              <a:rPr lang="pt-PT" sz="2400" b="1" u="sng"/>
              <a:t>capacidade de comunicar </a:t>
            </a:r>
            <a:r>
              <a:rPr lang="pt-PT" sz="2400"/>
              <a:t>por meio de um sistema informático</a:t>
            </a:r>
          </a:p>
          <a:p>
            <a:pPr lvl="1" algn="just">
              <a:spcBef>
                <a:spcPts val="600"/>
              </a:spcBef>
              <a:spcAft>
                <a:spcPts val="1200"/>
              </a:spcAft>
            </a:pPr>
            <a:r>
              <a:rPr lang="pt-PT" sz="2400"/>
              <a:t>Qualquer entidade que </a:t>
            </a:r>
            <a:r>
              <a:rPr lang="pt-PT" sz="2400" b="1" u="sng"/>
              <a:t>processa/armazena dados informáticos</a:t>
            </a:r>
            <a:r>
              <a:rPr lang="pt-PT" sz="2400"/>
              <a:t> em nome de tais entidades</a:t>
            </a:r>
          </a:p>
          <a:p>
            <a:pPr algn="just">
              <a:spcBef>
                <a:spcPts val="600"/>
              </a:spcBef>
              <a:spcAft>
                <a:spcPts val="1200"/>
              </a:spcAft>
            </a:pPr>
            <a:r>
              <a:rPr lang="pt-PT" sz="2800"/>
              <a:t>Inclui ambas as entidades </a:t>
            </a:r>
            <a:r>
              <a:rPr lang="pt-PT" sz="2800" b="1" u="sng"/>
              <a:t>privada</a:t>
            </a:r>
            <a:r>
              <a:rPr lang="pt-PT" sz="2800"/>
              <a:t> e </a:t>
            </a:r>
            <a:r>
              <a:rPr lang="pt-PT" sz="2800" b="1" u="sng"/>
              <a:t>pública</a:t>
            </a:r>
          </a:p>
          <a:p>
            <a:pPr algn="just">
              <a:spcBef>
                <a:spcPts val="600"/>
              </a:spcBef>
              <a:spcAft>
                <a:spcPts val="1200"/>
              </a:spcAft>
            </a:pPr>
            <a:r>
              <a:rPr lang="pt-PT" sz="2800"/>
              <a:t>Irrelevante se </a:t>
            </a:r>
            <a:r>
              <a:rPr lang="pt-PT" sz="2800" b="1" u="sng"/>
              <a:t>utilizadores formam grupos fechados</a:t>
            </a:r>
            <a:r>
              <a:rPr lang="pt-PT" sz="2800"/>
              <a:t> ou se </a:t>
            </a:r>
            <a:r>
              <a:rPr lang="pt-PT" sz="2800" b="1" u="sng"/>
              <a:t>prestadores oferecem serviços ao público</a:t>
            </a:r>
          </a:p>
          <a:p>
            <a:pPr algn="just">
              <a:spcBef>
                <a:spcPts val="600"/>
              </a:spcBef>
              <a:spcAft>
                <a:spcPts val="1200"/>
              </a:spcAft>
            </a:pPr>
            <a:r>
              <a:rPr lang="pt-PT" sz="2800"/>
              <a:t>Irrelevante se os serviços forem fornecidos </a:t>
            </a:r>
            <a:r>
              <a:rPr lang="pt-PT" sz="2800" b="1" u="sng"/>
              <a:t>gratuitamente</a:t>
            </a:r>
            <a:r>
              <a:rPr lang="pt-PT" sz="2800"/>
              <a:t> ou </a:t>
            </a:r>
            <a:r>
              <a:rPr lang="pt-PT" sz="2800" b="1" u="sng"/>
              <a:t>por taxa</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8</a:t>
            </a:fld>
            <a:endParaRPr lang="en-US"/>
          </a:p>
        </p:txBody>
      </p:sp>
    </p:spTree>
    <p:extLst>
      <p:ext uri="{BB962C8B-B14F-4D97-AF65-F5344CB8AC3E}">
        <p14:creationId xmlns:p14="http://schemas.microsoft.com/office/powerpoint/2010/main" val="209082901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45920"/>
            <a:ext cx="8229600" cy="4984433"/>
          </a:xfrm>
        </p:spPr>
        <p:txBody>
          <a:bodyPr rtlCol="0">
            <a:noAutofit/>
          </a:bodyPr>
          <a:lstStyle/>
          <a:p>
            <a:pPr marL="514350" indent="-514350" algn="just" eaLnBrk="1" fontAlgn="auto" hangingPunct="1">
              <a:lnSpc>
                <a:spcPct val="110000"/>
              </a:lnSpc>
              <a:spcBef>
                <a:spcPts val="600"/>
              </a:spcBef>
              <a:spcAft>
                <a:spcPts val="1200"/>
              </a:spcAft>
              <a:buFont typeface="+mj-lt"/>
              <a:buAutoNum type="arabicPeriod" startAt="3"/>
              <a:defRPr/>
            </a:pPr>
            <a:r>
              <a:rPr lang="pt-PT" sz="1900" dirty="0"/>
              <a:t>Cada Parte adotará as medidas legislativas e outras que sejam necessárias para capacitar as suas </a:t>
            </a:r>
            <a:r>
              <a:rPr lang="pt-PT" sz="1900" b="1" dirty="0">
                <a:solidFill>
                  <a:srgbClr val="FF0000"/>
                </a:solidFill>
              </a:rPr>
              <a:t>autoridades competentes</a:t>
            </a:r>
            <a:r>
              <a:rPr lang="pt-PT" sz="1900" dirty="0"/>
              <a:t> para apreender ou proteger de forma semelhante os dados informáticos acedidos de acordo com os parágrafos 1 ou 2. Estas medidas devem incluir o poder para:</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apreender ou de forma semelhante proteger um sistema informático ou parte dele ou um meio de armazenamento de dados informáticos;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fazer e manter uma cópia desses dados informáticos;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manter a integridade dos dados informáticos armazenados relevantes;</a:t>
            </a:r>
          </a:p>
          <a:p>
            <a:pPr marL="914400" lvl="1" indent="-514350" algn="just" eaLnBrk="1" fontAlgn="auto" hangingPunct="1">
              <a:lnSpc>
                <a:spcPct val="110000"/>
              </a:lnSpc>
              <a:spcBef>
                <a:spcPts val="600"/>
              </a:spcBef>
              <a:spcAft>
                <a:spcPts val="1200"/>
              </a:spcAft>
              <a:buFont typeface="+mj-lt"/>
              <a:buAutoNum type="alphaLcParenR"/>
              <a:defRPr/>
            </a:pPr>
            <a:r>
              <a:rPr lang="pt-PT" sz="1900" dirty="0"/>
              <a:t>considerar inacessível ou remover esses dados de computador no sistema informático acedido.</a:t>
            </a:r>
          </a:p>
          <a:p>
            <a:pPr algn="just" eaLnBrk="1" fontAlgn="auto" hangingPunct="1">
              <a:lnSpc>
                <a:spcPct val="110000"/>
              </a:lnSpc>
              <a:spcBef>
                <a:spcPts val="600"/>
              </a:spcBef>
              <a:spcAft>
                <a:spcPts val="1200"/>
              </a:spcAft>
              <a:buFont typeface="Arial"/>
              <a:buChar char="•"/>
              <a:defRPr/>
            </a:pPr>
            <a:endParaRPr lang="en-US" sz="19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80</a:t>
            </a:fld>
            <a:endParaRPr lang="en-US">
              <a:solidFill>
                <a:schemeClr val="tx1"/>
              </a:solidFill>
            </a:endParaRPr>
          </a:p>
        </p:txBody>
      </p:sp>
    </p:spTree>
    <p:extLst>
      <p:ext uri="{BB962C8B-B14F-4D97-AF65-F5344CB8AC3E}">
        <p14:creationId xmlns:p14="http://schemas.microsoft.com/office/powerpoint/2010/main" val="7418998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Autoridades competentes</a:t>
            </a:r>
          </a:p>
        </p:txBody>
      </p:sp>
      <p:sp>
        <p:nvSpPr>
          <p:cNvPr id="3" name="Content Placeholder 2"/>
          <p:cNvSpPr>
            <a:spLocks noGrp="1"/>
          </p:cNvSpPr>
          <p:nvPr>
            <p:ph idx="1"/>
          </p:nvPr>
        </p:nvSpPr>
        <p:spPr>
          <a:xfrm>
            <a:off x="635000" y="1493838"/>
            <a:ext cx="8051800" cy="4525963"/>
          </a:xfrm>
        </p:spPr>
        <p:txBody>
          <a:bodyPr/>
          <a:lstStyle/>
          <a:p>
            <a:pPr algn="just"/>
            <a:r>
              <a:rPr lang="pt-PT"/>
              <a:t>Talvez:</a:t>
            </a:r>
          </a:p>
          <a:p>
            <a:pPr lvl="1" algn="just"/>
            <a:r>
              <a:rPr lang="pt-PT"/>
              <a:t>Agentes de autoridade</a:t>
            </a:r>
          </a:p>
          <a:p>
            <a:pPr lvl="1" algn="just"/>
            <a:r>
              <a:rPr lang="pt-PT"/>
              <a:t>Agente judicial</a:t>
            </a:r>
          </a:p>
          <a:p>
            <a:pPr lvl="1" algn="just"/>
            <a:r>
              <a:rPr lang="pt-PT"/>
              <a:t>Procurador ou juiz</a:t>
            </a:r>
          </a:p>
          <a:p>
            <a:pPr lvl="1" algn="just"/>
            <a:r>
              <a:rPr lang="pt-PT"/>
              <a:t>Agente administrativo</a:t>
            </a:r>
          </a:p>
          <a:p>
            <a:pPr lvl="1" algn="just"/>
            <a:endParaRPr lang="en-US" dirty="0"/>
          </a:p>
          <a:p>
            <a:pPr algn="just"/>
            <a:r>
              <a:rPr lang="pt-PT"/>
              <a:t>Pode variar dependendo do tipo de dados informáticos envolvidos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81</a:t>
            </a:fld>
            <a:endParaRPr lang="en-US">
              <a:solidFill>
                <a:schemeClr val="tx1"/>
              </a:solidFill>
            </a:endParaRPr>
          </a:p>
        </p:txBody>
      </p:sp>
    </p:spTree>
    <p:extLst>
      <p:ext uri="{BB962C8B-B14F-4D97-AF65-F5344CB8AC3E}">
        <p14:creationId xmlns:p14="http://schemas.microsoft.com/office/powerpoint/2010/main" val="186216424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98320"/>
            <a:ext cx="8229600" cy="4740593"/>
          </a:xfrm>
        </p:spPr>
        <p:txBody>
          <a:bodyPr rtlCol="0">
            <a:normAutofit fontScale="70000" lnSpcReduction="20000"/>
          </a:bodyPr>
          <a:lstStyle/>
          <a:p>
            <a:pPr marL="514350" indent="-514350" algn="just" eaLnBrk="1" fontAlgn="auto" hangingPunct="1">
              <a:spcBef>
                <a:spcPts val="600"/>
              </a:spcBef>
              <a:spcAft>
                <a:spcPts val="1200"/>
              </a:spcAft>
              <a:buFont typeface="+mj-lt"/>
              <a:buAutoNum type="arabicPeriod" startAt="3"/>
              <a:defRPr/>
            </a:pPr>
            <a:r>
              <a:rPr lang="pt-PT"/>
              <a:t>Cada Parte adotará as medidas legislativas e outras que sejam necessárias para capacitar as suas autoridades competentes para apreender ou proteger de forma semelhante os dados informáticos acedidos de acordo com os parágrafos 1 ou 2. Estas medidas devem incluir o poder para:</a:t>
            </a:r>
          </a:p>
          <a:p>
            <a:pPr marL="914400" lvl="1" indent="-514350" algn="just" eaLnBrk="1" fontAlgn="auto" hangingPunct="1">
              <a:spcBef>
                <a:spcPts val="600"/>
              </a:spcBef>
              <a:spcAft>
                <a:spcPts val="1200"/>
              </a:spcAft>
              <a:buFont typeface="+mj-lt"/>
              <a:buAutoNum type="alphaLcParenR"/>
              <a:defRPr/>
            </a:pPr>
            <a:r>
              <a:rPr lang="pt-PT" sz="3300" b="1">
                <a:solidFill>
                  <a:srgbClr val="FF0000"/>
                </a:solidFill>
              </a:rPr>
              <a:t>apreender ou de forma semelhante proteger um sistema informático ou parte dele ou um meio de armazenamento de dados informáticos</a:t>
            </a:r>
            <a:r>
              <a:rPr lang="pt-PT"/>
              <a:t>;</a:t>
            </a:r>
          </a:p>
          <a:p>
            <a:pPr marL="914400" lvl="1" indent="-514350" algn="just" eaLnBrk="1" fontAlgn="auto" hangingPunct="1">
              <a:spcBef>
                <a:spcPts val="600"/>
              </a:spcBef>
              <a:spcAft>
                <a:spcPts val="1200"/>
              </a:spcAft>
              <a:buFont typeface="+mj-lt"/>
              <a:buAutoNum type="alphaLcParenR"/>
              <a:defRPr/>
            </a:pPr>
            <a:r>
              <a:rPr lang="pt-PT"/>
              <a:t>fazer e manter uma cópia desses dados informáticos;</a:t>
            </a:r>
          </a:p>
          <a:p>
            <a:pPr marL="914400" lvl="1" indent="-514350" algn="just" eaLnBrk="1" fontAlgn="auto" hangingPunct="1">
              <a:spcBef>
                <a:spcPts val="600"/>
              </a:spcBef>
              <a:spcAft>
                <a:spcPts val="1200"/>
              </a:spcAft>
              <a:buFont typeface="+mj-lt"/>
              <a:buAutoNum type="alphaLcParenR"/>
              <a:defRPr/>
            </a:pPr>
            <a:r>
              <a:rPr lang="pt-PT"/>
              <a:t>manter a integridade dos dados informáticos armazenados relevantes;</a:t>
            </a:r>
          </a:p>
          <a:p>
            <a:pPr marL="914400" lvl="1" indent="-514350" algn="just" eaLnBrk="1" fontAlgn="auto" hangingPunct="1">
              <a:spcBef>
                <a:spcPts val="600"/>
              </a:spcBef>
              <a:spcAft>
                <a:spcPts val="1200"/>
              </a:spcAft>
              <a:buFont typeface="+mj-lt"/>
              <a:buAutoNum type="alphaLcParenR"/>
              <a:defRPr/>
            </a:pPr>
            <a:r>
              <a:rPr lang="pt-PT"/>
              <a:t>considerar inacessível ou remover esses dados de computador no sistema informático acedido.</a:t>
            </a:r>
          </a:p>
          <a:p>
            <a:pPr algn="just" eaLnBrk="1" fontAlgn="auto" hangingPunct="1">
              <a:spcBef>
                <a:spcPts val="600"/>
              </a:spcBef>
              <a:spcAft>
                <a:spcPts val="1200"/>
              </a:spcAft>
              <a:buFont typeface="Arial"/>
              <a:buChar char="•"/>
              <a:defRPr/>
            </a:pPr>
            <a:endParaRPr lang="en-US"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82</a:t>
            </a:fld>
            <a:endParaRPr lang="en-US">
              <a:solidFill>
                <a:schemeClr val="tx1"/>
              </a:solidFill>
            </a:endParaRPr>
          </a:p>
        </p:txBody>
      </p:sp>
    </p:spTree>
    <p:extLst>
      <p:ext uri="{BB962C8B-B14F-4D97-AF65-F5344CB8AC3E}">
        <p14:creationId xmlns:p14="http://schemas.microsoft.com/office/powerpoint/2010/main" val="216731857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Apreender ou proteger de forma semelhante</a:t>
            </a:r>
          </a:p>
        </p:txBody>
      </p:sp>
      <p:sp>
        <p:nvSpPr>
          <p:cNvPr id="3" name="Content Placeholder 2"/>
          <p:cNvSpPr>
            <a:spLocks noGrp="1"/>
          </p:cNvSpPr>
          <p:nvPr>
            <p:ph idx="1"/>
          </p:nvPr>
        </p:nvSpPr>
        <p:spPr>
          <a:xfrm>
            <a:off x="457200" y="1600518"/>
            <a:ext cx="8351520" cy="4525963"/>
          </a:xfrm>
        </p:spPr>
        <p:txBody>
          <a:bodyPr/>
          <a:lstStyle/>
          <a:p>
            <a:pPr marL="0" indent="0" algn="just">
              <a:spcBef>
                <a:spcPts val="600"/>
              </a:spcBef>
              <a:spcAft>
                <a:spcPts val="600"/>
              </a:spcAft>
              <a:buNone/>
            </a:pPr>
            <a:r>
              <a:rPr lang="pt-PT" b="1"/>
              <a:t>Apreender: </a:t>
            </a:r>
          </a:p>
          <a:p>
            <a:pPr algn="just">
              <a:spcBef>
                <a:spcPts val="0"/>
              </a:spcBef>
              <a:spcAft>
                <a:spcPts val="1200"/>
              </a:spcAft>
            </a:pPr>
            <a:r>
              <a:rPr lang="pt-PT" sz="2800"/>
              <a:t>retirar o meio físico sobre o qual os dados ou informações são gravados, ou para fazer e reter a cópia de tais informações</a:t>
            </a:r>
          </a:p>
          <a:p>
            <a:pPr marL="0" indent="0" algn="just">
              <a:spcBef>
                <a:spcPts val="600"/>
              </a:spcBef>
              <a:spcAft>
                <a:spcPts val="600"/>
              </a:spcAft>
              <a:buNone/>
            </a:pPr>
            <a:r>
              <a:rPr lang="pt-PT" b="1"/>
              <a:t>Seguro de forma semelhante: </a:t>
            </a:r>
          </a:p>
          <a:p>
            <a:pPr algn="just">
              <a:spcBef>
                <a:spcPts val="0"/>
              </a:spcBef>
              <a:spcAft>
                <a:spcPts val="1200"/>
              </a:spcAft>
            </a:pPr>
            <a:r>
              <a:rPr lang="pt-PT" sz="2800"/>
              <a:t>outros meios pelos quais os dados intangíveis são removidos, tornados inacessíveis</a:t>
            </a:r>
          </a:p>
          <a:p>
            <a:pPr algn="just">
              <a:spcBef>
                <a:spcPts val="0"/>
              </a:spcBef>
              <a:spcAft>
                <a:spcPts val="1200"/>
              </a:spcAft>
            </a:pPr>
            <a:endParaRPr lang="en-US" sz="1100" dirty="0"/>
          </a:p>
          <a:p>
            <a:pPr marL="0" indent="0" algn="just">
              <a:spcBef>
                <a:spcPts val="600"/>
              </a:spcBef>
              <a:spcAft>
                <a:spcPts val="1200"/>
              </a:spcAft>
              <a:buNone/>
            </a:pPr>
            <a:r>
              <a:rPr lang="pt-PT"/>
              <a:t>Ambos os termos utilizados, Artigo 19, tecnologicamente neutros </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83</a:t>
            </a:fld>
            <a:endParaRPr lang="en-US">
              <a:solidFill>
                <a:schemeClr val="tx1"/>
              </a:solidFill>
            </a:endParaRPr>
          </a:p>
        </p:txBody>
      </p:sp>
    </p:spTree>
    <p:extLst>
      <p:ext uri="{BB962C8B-B14F-4D97-AF65-F5344CB8AC3E}">
        <p14:creationId xmlns:p14="http://schemas.microsoft.com/office/powerpoint/2010/main" val="91497477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22120"/>
            <a:ext cx="8229600" cy="4816793"/>
          </a:xfrm>
        </p:spPr>
        <p:txBody>
          <a:bodyPr rtlCol="0">
            <a:noAutofit/>
          </a:bodyPr>
          <a:lstStyle/>
          <a:p>
            <a:pPr marL="514350" indent="-514350" algn="just" eaLnBrk="1" fontAlgn="auto" hangingPunct="1">
              <a:lnSpc>
                <a:spcPct val="90000"/>
              </a:lnSpc>
              <a:spcBef>
                <a:spcPts val="600"/>
              </a:spcBef>
              <a:spcAft>
                <a:spcPts val="1200"/>
              </a:spcAft>
              <a:buFont typeface="+mj-lt"/>
              <a:buAutoNum type="arabicPeriod" startAt="3"/>
              <a:defRPr/>
            </a:pPr>
            <a:r>
              <a:rPr lang="pt-PT" sz="2000" dirty="0"/>
              <a:t>Cada Parte adotará as medidas legislativas e outras que sejam necessárias para capacitar as suas autoridades competentes para apreender ou proteger de forma semelhante os dados informáticos acedidos de acordo com os parágrafos 1 ou 2. Estas medidas devem incluir o poder para:</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apreender ou de forma semelhante proteger um sistema informático ou parte dele ou um meio de armazenamento de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2400" b="1" dirty="0">
                <a:solidFill>
                  <a:srgbClr val="FF0000"/>
                </a:solidFill>
              </a:rPr>
              <a:t>fazer e manter uma cópia</a:t>
            </a:r>
            <a:r>
              <a:rPr lang="pt-PT" sz="2400" dirty="0"/>
              <a:t> </a:t>
            </a:r>
            <a:r>
              <a:rPr lang="pt-PT" sz="1800" dirty="0"/>
              <a:t>desses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manter a integridade dos dados informáticos armazenados relevantes;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considerar inacessível ou remover esses dados de computador no sistema informático acedido.</a:t>
            </a:r>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84</a:t>
            </a:fld>
            <a:endParaRPr lang="en-US">
              <a:solidFill>
                <a:schemeClr val="tx1"/>
              </a:solidFill>
            </a:endParaRPr>
          </a:p>
        </p:txBody>
      </p:sp>
    </p:spTree>
    <p:extLst>
      <p:ext uri="{BB962C8B-B14F-4D97-AF65-F5344CB8AC3E}">
        <p14:creationId xmlns:p14="http://schemas.microsoft.com/office/powerpoint/2010/main" val="254573889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pt-PT" sz="3600" b="1"/>
              <a:t>Efetuar ou reter cópia</a:t>
            </a:r>
          </a:p>
        </p:txBody>
      </p:sp>
      <p:sp>
        <p:nvSpPr>
          <p:cNvPr id="3" name="Content Placeholder 2"/>
          <p:cNvSpPr>
            <a:spLocks noGrp="1"/>
          </p:cNvSpPr>
          <p:nvPr>
            <p:ph idx="1"/>
          </p:nvPr>
        </p:nvSpPr>
        <p:spPr>
          <a:xfrm>
            <a:off x="635000" y="1737360"/>
            <a:ext cx="8051800" cy="4282441"/>
          </a:xfrm>
        </p:spPr>
        <p:txBody>
          <a:bodyPr/>
          <a:lstStyle/>
          <a:p>
            <a:pPr algn="just"/>
            <a:r>
              <a:rPr lang="pt-PT"/>
              <a:t>A apreensão não implica necessariamente a medição física de sistemas informáticos ou meios de armazenamento de dados informáticos</a:t>
            </a:r>
          </a:p>
          <a:p>
            <a:pPr algn="just"/>
            <a:endParaRPr lang="en-US" dirty="0"/>
          </a:p>
          <a:p>
            <a:pPr algn="just"/>
            <a:r>
              <a:rPr lang="pt-PT"/>
              <a:t>Sempre que possível, as autoridades policiais podem efetuar ou manter uma cópia dos dados relevantes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85</a:t>
            </a:fld>
            <a:endParaRPr lang="en-US">
              <a:solidFill>
                <a:schemeClr val="tx1"/>
              </a:solidFill>
            </a:endParaRPr>
          </a:p>
        </p:txBody>
      </p:sp>
    </p:spTree>
    <p:extLst>
      <p:ext uri="{BB962C8B-B14F-4D97-AF65-F5344CB8AC3E}">
        <p14:creationId xmlns:p14="http://schemas.microsoft.com/office/powerpoint/2010/main" val="24144680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640"/>
            <a:ext cx="8229600" cy="4998720"/>
          </a:xfrm>
        </p:spPr>
        <p:txBody>
          <a:bodyPr rtlCol="0">
            <a:noAutofit/>
          </a:bodyPr>
          <a:lstStyle/>
          <a:p>
            <a:pPr marL="514350" indent="-514350" algn="just" eaLnBrk="1" fontAlgn="auto" hangingPunct="1">
              <a:lnSpc>
                <a:spcPct val="90000"/>
              </a:lnSpc>
              <a:spcBef>
                <a:spcPts val="600"/>
              </a:spcBef>
              <a:spcAft>
                <a:spcPts val="1200"/>
              </a:spcAft>
              <a:buFont typeface="+mj-lt"/>
              <a:buAutoNum type="arabicPeriod" startAt="3"/>
              <a:defRPr/>
            </a:pPr>
            <a:r>
              <a:rPr lang="pt-PT" sz="2000" dirty="0"/>
              <a:t>Cada Parte adotará as medidas legislativas e outras que sejam necessárias para capacitar as suas autoridades competentes para apreender ou proteger de forma semelhante os dados informáticos acedidos de acordo com os parágrafos 1 ou 2. Estas medidas devem incluir o poder para:</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apreender ou de forma semelhante proteger um sistema informático ou parte dele ou um meio de armazenamento de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fazer e manter uma cópia desses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2400" b="1" dirty="0">
                <a:solidFill>
                  <a:srgbClr val="FF0000"/>
                </a:solidFill>
              </a:rPr>
              <a:t>manter a integridade</a:t>
            </a:r>
            <a:r>
              <a:rPr lang="pt-PT" sz="2400" dirty="0"/>
              <a:t> </a:t>
            </a:r>
            <a:r>
              <a:rPr lang="pt-PT" sz="1800" dirty="0"/>
              <a:t>dos dados informáticos armazenados relevantes;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considerar inacessível ou remover esses dados de computador no sistema informático acedido.</a:t>
            </a:r>
          </a:p>
          <a:p>
            <a:pPr algn="just" eaLnBrk="1" fontAlgn="auto" hangingPunct="1">
              <a:lnSpc>
                <a:spcPct val="90000"/>
              </a:lnSpc>
              <a:spcBef>
                <a:spcPts val="600"/>
              </a:spcBef>
              <a:spcAft>
                <a:spcPts val="1200"/>
              </a:spcAft>
              <a:buFont typeface="Arial"/>
              <a:buChar char="•"/>
              <a:defRPr/>
            </a:pPr>
            <a:endParaRPr lang="en-US" sz="20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86</a:t>
            </a:fld>
            <a:endParaRPr lang="en-US">
              <a:solidFill>
                <a:schemeClr val="tx1"/>
              </a:solidFill>
            </a:endParaRPr>
          </a:p>
        </p:txBody>
      </p:sp>
    </p:spTree>
    <p:extLst>
      <p:ext uri="{BB962C8B-B14F-4D97-AF65-F5344CB8AC3E}">
        <p14:creationId xmlns:p14="http://schemas.microsoft.com/office/powerpoint/2010/main" val="9242531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pt-PT" sz="3600" b="1"/>
              <a:t>Manter a integridade</a:t>
            </a:r>
          </a:p>
        </p:txBody>
      </p:sp>
      <p:sp>
        <p:nvSpPr>
          <p:cNvPr id="3" name="Content Placeholder 2"/>
          <p:cNvSpPr>
            <a:spLocks noGrp="1"/>
          </p:cNvSpPr>
          <p:nvPr>
            <p:ph idx="1"/>
          </p:nvPr>
        </p:nvSpPr>
        <p:spPr>
          <a:xfrm>
            <a:off x="635000" y="1737360"/>
            <a:ext cx="8051800" cy="4282441"/>
          </a:xfrm>
        </p:spPr>
        <p:txBody>
          <a:bodyPr/>
          <a:lstStyle/>
          <a:p>
            <a:pPr algn="just"/>
            <a:r>
              <a:rPr lang="pt-PT"/>
              <a:t>Os dados que são copiados ou removidos são mantidos no mesmo estado em que foram encontrados no momento da apreensão</a:t>
            </a:r>
          </a:p>
          <a:p>
            <a:pPr algn="just"/>
            <a:endParaRPr lang="en-US" dirty="0"/>
          </a:p>
          <a:p>
            <a:pPr algn="just"/>
            <a:r>
              <a:rPr lang="pt-PT"/>
              <a:t>Os dados que são copiados ou removidos devem permanecer inalterados durante o processo criminal</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87</a:t>
            </a:fld>
            <a:endParaRPr lang="en-US">
              <a:solidFill>
                <a:schemeClr val="tx1"/>
              </a:solidFill>
            </a:endParaRPr>
          </a:p>
        </p:txBody>
      </p:sp>
    </p:spTree>
    <p:extLst>
      <p:ext uri="{BB962C8B-B14F-4D97-AF65-F5344CB8AC3E}">
        <p14:creationId xmlns:p14="http://schemas.microsoft.com/office/powerpoint/2010/main" val="3698363030"/>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76400"/>
            <a:ext cx="8229600" cy="4938713"/>
          </a:xfrm>
        </p:spPr>
        <p:txBody>
          <a:bodyPr rtlCol="0">
            <a:noAutofit/>
          </a:bodyPr>
          <a:lstStyle/>
          <a:p>
            <a:pPr marL="514350" indent="-514350" algn="just" eaLnBrk="1" fontAlgn="auto" hangingPunct="1">
              <a:lnSpc>
                <a:spcPct val="90000"/>
              </a:lnSpc>
              <a:spcBef>
                <a:spcPts val="600"/>
              </a:spcBef>
              <a:spcAft>
                <a:spcPts val="1200"/>
              </a:spcAft>
              <a:buFont typeface="+mj-lt"/>
              <a:buAutoNum type="arabicPeriod" startAt="3"/>
              <a:defRPr/>
            </a:pPr>
            <a:r>
              <a:rPr lang="pt-PT" sz="2000" dirty="0"/>
              <a:t>Cada Parte adotará as medidas legislativas e outras que sejam necessárias para capacitar as suas autoridades competentes para apreender ou proteger de forma semelhante os dados informáticos acedidos de acordo com os parágrafos 1 ou 2. Estas medidas devem incluir o poder para:</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apreender ou de forma semelhante proteger um sistema informático ou parte dele ou um meio de armazenamento de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fazer e manter uma cópia desses dados informáticos;</a:t>
            </a:r>
          </a:p>
          <a:p>
            <a:pPr marL="914400" lvl="1" indent="-514350" algn="just" eaLnBrk="1" fontAlgn="auto" hangingPunct="1">
              <a:lnSpc>
                <a:spcPct val="90000"/>
              </a:lnSpc>
              <a:spcBef>
                <a:spcPts val="600"/>
              </a:spcBef>
              <a:spcAft>
                <a:spcPts val="1200"/>
              </a:spcAft>
              <a:buFont typeface="+mj-lt"/>
              <a:buAutoNum type="alphaLcParenR"/>
              <a:defRPr/>
            </a:pPr>
            <a:r>
              <a:rPr lang="pt-PT" sz="1800" dirty="0"/>
              <a:t>manter a integridade dos dados informáticos armazenados relevantes;</a:t>
            </a:r>
          </a:p>
          <a:p>
            <a:pPr marL="914400" lvl="1" indent="-514350" algn="just" eaLnBrk="1" fontAlgn="auto" hangingPunct="1">
              <a:lnSpc>
                <a:spcPct val="90000"/>
              </a:lnSpc>
              <a:spcBef>
                <a:spcPts val="600"/>
              </a:spcBef>
              <a:spcAft>
                <a:spcPts val="1200"/>
              </a:spcAft>
              <a:buFont typeface="+mj-lt"/>
              <a:buAutoNum type="alphaLcParenR"/>
              <a:defRPr/>
            </a:pPr>
            <a:r>
              <a:rPr lang="pt-PT" sz="2400" b="1" dirty="0">
                <a:solidFill>
                  <a:srgbClr val="FF0000"/>
                </a:solidFill>
              </a:rPr>
              <a:t>considerar inacessível ou remover</a:t>
            </a:r>
            <a:r>
              <a:rPr lang="pt-PT" sz="2400" dirty="0"/>
              <a:t> </a:t>
            </a:r>
            <a:r>
              <a:rPr lang="pt-PT" sz="1800" dirty="0"/>
              <a:t>esses dados de computador no sistema informático acedido.</a:t>
            </a:r>
          </a:p>
          <a:p>
            <a:pPr algn="just" eaLnBrk="1" fontAlgn="auto" hangingPunct="1">
              <a:lnSpc>
                <a:spcPct val="90000"/>
              </a:lnSpc>
              <a:spcBef>
                <a:spcPts val="600"/>
              </a:spcBef>
              <a:spcAft>
                <a:spcPts val="1200"/>
              </a:spcAft>
              <a:buFont typeface="Arial"/>
              <a:buChar char="•"/>
              <a:defRPr/>
            </a:pPr>
            <a:endParaRPr lang="en-US" sz="2000" dirty="0"/>
          </a:p>
        </p:txBody>
      </p:sp>
      <p:sp>
        <p:nvSpPr>
          <p:cNvPr id="4"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88</a:t>
            </a:fld>
            <a:endParaRPr lang="en-US">
              <a:solidFill>
                <a:schemeClr val="tx1"/>
              </a:solidFill>
            </a:endParaRPr>
          </a:p>
        </p:txBody>
      </p:sp>
    </p:spTree>
    <p:extLst>
      <p:ext uri="{BB962C8B-B14F-4D97-AF65-F5344CB8AC3E}">
        <p14:creationId xmlns:p14="http://schemas.microsoft.com/office/powerpoint/2010/main" val="5632300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pt-PT" sz="3600" b="1"/>
              <a:t>Considerar inacessível ou remover dados</a:t>
            </a:r>
          </a:p>
        </p:txBody>
      </p:sp>
      <p:sp>
        <p:nvSpPr>
          <p:cNvPr id="3" name="Content Placeholder 2"/>
          <p:cNvSpPr>
            <a:spLocks noGrp="1"/>
          </p:cNvSpPr>
          <p:nvPr>
            <p:ph idx="1"/>
          </p:nvPr>
        </p:nvSpPr>
        <p:spPr>
          <a:xfrm>
            <a:off x="635000" y="1645920"/>
            <a:ext cx="7945120" cy="4348481"/>
          </a:xfrm>
        </p:spPr>
        <p:txBody>
          <a:bodyPr/>
          <a:lstStyle/>
          <a:p>
            <a:pPr algn="just"/>
            <a:r>
              <a:rPr lang="pt-PT" sz="2800"/>
              <a:t>Os dados podem ficar inacessíveis por meio de qualquer medida técnica, inclusive encriptação</a:t>
            </a:r>
          </a:p>
          <a:p>
            <a:pPr marL="0" indent="0" algn="just">
              <a:buNone/>
            </a:pPr>
            <a:endParaRPr lang="en-US" sz="2800" dirty="0"/>
          </a:p>
          <a:p>
            <a:pPr algn="just"/>
            <a:r>
              <a:rPr lang="pt-PT" sz="2800"/>
              <a:t>Para ser aplicado quando houver perigo ou dano social (por exemplo, instruções sobre como fazer bombas, pornografia infantil) </a:t>
            </a:r>
          </a:p>
          <a:p>
            <a:pPr algn="just"/>
            <a:endParaRPr lang="en-US" sz="2800" dirty="0"/>
          </a:p>
          <a:p>
            <a:pPr algn="just"/>
            <a:r>
              <a:rPr lang="pt-PT" sz="2800"/>
              <a:t>Remoção e consideração inacessível de dados é uma medida temporária pela qual o suspeito é temporariamente privado de dados</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89</a:t>
            </a:fld>
            <a:endParaRPr lang="en-US">
              <a:solidFill>
                <a:schemeClr val="tx1"/>
              </a:solidFill>
            </a:endParaRPr>
          </a:p>
        </p:txBody>
      </p:sp>
    </p:spTree>
    <p:extLst>
      <p:ext uri="{BB962C8B-B14F-4D97-AF65-F5344CB8AC3E}">
        <p14:creationId xmlns:p14="http://schemas.microsoft.com/office/powerpoint/2010/main" val="272307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8849"/>
            <a:ext cx="8229600" cy="1143000"/>
          </a:xfrm>
        </p:spPr>
        <p:txBody>
          <a:bodyPr/>
          <a:lstStyle/>
          <a:p>
            <a:r>
              <a:rPr lang="pt-PT" sz="3400" b="1"/>
              <a:t>Informação do subscritor</a:t>
            </a:r>
          </a:p>
        </p:txBody>
      </p:sp>
      <p:sp>
        <p:nvSpPr>
          <p:cNvPr id="3" name="Content Placeholder 2"/>
          <p:cNvSpPr>
            <a:spLocks noGrp="1"/>
          </p:cNvSpPr>
          <p:nvPr>
            <p:ph idx="1"/>
          </p:nvPr>
        </p:nvSpPr>
        <p:spPr>
          <a:xfrm>
            <a:off x="422704" y="1404810"/>
            <a:ext cx="8246043" cy="5124538"/>
          </a:xfrm>
        </p:spPr>
        <p:txBody>
          <a:bodyPr>
            <a:noAutofit/>
          </a:bodyPr>
          <a:lstStyle/>
          <a:p>
            <a:pPr algn="just">
              <a:spcBef>
                <a:spcPts val="600"/>
              </a:spcBef>
              <a:spcAft>
                <a:spcPts val="1200"/>
              </a:spcAft>
            </a:pPr>
            <a:r>
              <a:rPr lang="pt-PT" sz="2700" b="1" u="sng" dirty="0"/>
              <a:t>Informações</a:t>
            </a:r>
            <a:r>
              <a:rPr lang="pt-PT" sz="2700" dirty="0"/>
              <a:t> sob a forma de dados </a:t>
            </a:r>
            <a:r>
              <a:rPr lang="pt-PT" sz="2700" dirty="0" err="1"/>
              <a:t>informáticos/qualquer</a:t>
            </a:r>
            <a:r>
              <a:rPr lang="pt-PT" sz="2700" dirty="0"/>
              <a:t> outra forma detida por um prestador de serviços </a:t>
            </a:r>
            <a:r>
              <a:rPr lang="pt-PT" sz="2700" b="1" u="sng" dirty="0"/>
              <a:t>relacionada com os subscritores</a:t>
            </a:r>
            <a:r>
              <a:rPr lang="pt-PT" sz="2700" dirty="0"/>
              <a:t> dos seus serviços (para além dos dados de conteúdo e dados de tráfego)</a:t>
            </a:r>
          </a:p>
          <a:p>
            <a:pPr algn="just">
              <a:spcBef>
                <a:spcPts val="600"/>
              </a:spcBef>
              <a:spcAft>
                <a:spcPts val="1200"/>
              </a:spcAft>
            </a:pPr>
            <a:r>
              <a:rPr lang="pt-PT" sz="2700" b="1" u="sng" dirty="0"/>
              <a:t>Informações normalmente mais solicitadas</a:t>
            </a:r>
            <a:r>
              <a:rPr lang="pt-PT" sz="2700" b="1" dirty="0"/>
              <a:t> </a:t>
            </a:r>
            <a:r>
              <a:rPr lang="pt-PT" sz="2700" dirty="0"/>
              <a:t>em investigações criminais</a:t>
            </a:r>
          </a:p>
          <a:p>
            <a:pPr algn="just">
              <a:spcBef>
                <a:spcPts val="600"/>
              </a:spcBef>
              <a:spcAft>
                <a:spcPts val="1200"/>
              </a:spcAft>
            </a:pPr>
            <a:r>
              <a:rPr lang="pt-PT" sz="2700" b="1" u="sng" dirty="0"/>
              <a:t>Privacidade menos confidencial </a:t>
            </a:r>
            <a:r>
              <a:rPr lang="pt-PT" sz="2700" dirty="0"/>
              <a:t>do que os dados de conteúdo e dados de tráfego</a:t>
            </a:r>
          </a:p>
          <a:p>
            <a:pPr algn="just">
              <a:spcBef>
                <a:spcPts val="600"/>
              </a:spcBef>
              <a:spcAft>
                <a:spcPts val="1200"/>
              </a:spcAft>
            </a:pPr>
            <a:r>
              <a:rPr lang="pt-PT" sz="2700" dirty="0"/>
              <a:t>Normalmente </a:t>
            </a:r>
            <a:r>
              <a:rPr lang="pt-PT" sz="2700" b="1" u="sng" dirty="0"/>
              <a:t>detido pelos prestador de serviços do setor privado</a:t>
            </a:r>
            <a:r>
              <a:rPr lang="pt-PT" sz="2700" dirty="0"/>
              <a:t>, obtida através de ordens de produção</a:t>
            </a:r>
          </a:p>
        </p:txBody>
      </p:sp>
      <p:sp>
        <p:nvSpPr>
          <p:cNvPr id="4" name="Slide Number Placeholder 3"/>
          <p:cNvSpPr>
            <a:spLocks noGrp="1"/>
          </p:cNvSpPr>
          <p:nvPr>
            <p:ph type="sldNum" sz="quarter" idx="12"/>
          </p:nvPr>
        </p:nvSpPr>
        <p:spPr/>
        <p:txBody>
          <a:bodyPr/>
          <a:lstStyle/>
          <a:p>
            <a:r>
              <a:rPr lang="pt-PT"/>
              <a:t>!</a:t>
            </a:r>
            <a:fld id="{CBD56858-EB0B-D04D-B23C-7A827FD60C9F}" type="slidenum">
              <a:rPr lang="en-US" smtClean="0"/>
              <a:pPr/>
              <a:t>9</a:t>
            </a:fld>
            <a:endParaRPr lang="en-US"/>
          </a:p>
        </p:txBody>
      </p:sp>
    </p:spTree>
    <p:extLst>
      <p:ext uri="{BB962C8B-B14F-4D97-AF65-F5344CB8AC3E}">
        <p14:creationId xmlns:p14="http://schemas.microsoft.com/office/powerpoint/2010/main" val="175277923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3"/>
          <p:cNvSpPr>
            <a:spLocks noGrp="1" noChangeArrowheads="1"/>
          </p:cNvSpPr>
          <p:nvPr>
            <p:ph type="body" idx="1"/>
          </p:nvPr>
        </p:nvSpPr>
        <p:spPr>
          <a:xfrm>
            <a:off x="457200" y="1950720"/>
            <a:ext cx="8229600" cy="4543743"/>
          </a:xfrm>
        </p:spPr>
        <p:txBody>
          <a:bodyPr/>
          <a:lstStyle/>
          <a:p>
            <a:pPr marL="514350" indent="-514350" algn="just" eaLnBrk="1" hangingPunct="1">
              <a:buFont typeface="+mj-lt"/>
              <a:buAutoNum type="arabicPeriod" startAt="4"/>
            </a:pPr>
            <a:r>
              <a:rPr lang="pt-PT" sz="2800"/>
              <a:t>Cada Parte adotará as medidas legislativas e outras que sejam necessárias para capacitar as suas autoridades competentes a</a:t>
            </a:r>
            <a:r>
              <a:rPr lang="pt-PT" sz="2800" b="1">
                <a:solidFill>
                  <a:srgbClr val="FF0000"/>
                </a:solidFill>
              </a:rPr>
              <a:t> </a:t>
            </a:r>
            <a:r>
              <a:rPr lang="pt-PT" b="1">
                <a:solidFill>
                  <a:srgbClr val="FF0000"/>
                </a:solidFill>
              </a:rPr>
              <a:t>ordenar qualquer pessoa que tenha conhecimento sobre o funcionamento do sistema informático ou medidas aplicadas para proteger os dados</a:t>
            </a:r>
            <a:r>
              <a:rPr lang="pt-PT" sz="2800"/>
              <a:t> nele fornecidos, conforme razoável, as informações necessárias, para permitir a realização das medidas referidas nos parágrafos 1 e 2.</a:t>
            </a:r>
          </a:p>
        </p:txBody>
      </p:sp>
      <p:sp>
        <p:nvSpPr>
          <p:cNvPr id="5" name="Rectangle 2"/>
          <p:cNvSpPr>
            <a:spLocks noGrp="1" noChangeArrowheads="1"/>
          </p:cNvSpPr>
          <p:nvPr>
            <p:ph type="title"/>
          </p:nvPr>
        </p:nvSpPr>
        <p:spPr>
          <a:xfrm>
            <a:off x="457200" y="274638"/>
            <a:ext cx="8229600" cy="1062037"/>
          </a:xfrm>
        </p:spPr>
        <p:txBody>
          <a:bodyPr rtlCol="0">
            <a:normAutofit fontScale="90000"/>
          </a:bodyPr>
          <a:lstStyle/>
          <a:p>
            <a:pPr eaLnBrk="1" fontAlgn="auto" hangingPunct="1">
              <a:spcAft>
                <a:spcPts val="0"/>
              </a:spcAft>
              <a:defRPr/>
            </a:pPr>
            <a:r>
              <a:rPr lang="pt-PT" sz="3400" b="1"/>
              <a:t>Artigo 19</a:t>
            </a:r>
            <a:br>
              <a:rPr lang="pt-PT" sz="3400" b="1"/>
            </a:br>
            <a:r>
              <a:rPr lang="pt-PT" sz="3400" b="1"/>
              <a:t>Pesquisa e apreensão de dados informáticos armazenados </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90</a:t>
            </a:fld>
            <a:endParaRPr lang="en-US">
              <a:solidFill>
                <a:schemeClr val="tx1"/>
              </a:solidFill>
            </a:endParaRPr>
          </a:p>
        </p:txBody>
      </p:sp>
    </p:spTree>
    <p:extLst>
      <p:ext uri="{BB962C8B-B14F-4D97-AF65-F5344CB8AC3E}">
        <p14:creationId xmlns:p14="http://schemas.microsoft.com/office/powerpoint/2010/main" val="250172412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038"/>
            <a:ext cx="8229600" cy="1143000"/>
          </a:xfrm>
        </p:spPr>
        <p:txBody>
          <a:bodyPr/>
          <a:lstStyle/>
          <a:p>
            <a:r>
              <a:rPr lang="pt-PT" sz="3600" b="1"/>
              <a:t>Ordenação de pessoas para proteger dados</a:t>
            </a:r>
          </a:p>
        </p:txBody>
      </p:sp>
      <p:sp>
        <p:nvSpPr>
          <p:cNvPr id="3" name="Content Placeholder 2"/>
          <p:cNvSpPr>
            <a:spLocks noGrp="1"/>
          </p:cNvSpPr>
          <p:nvPr>
            <p:ph idx="1"/>
          </p:nvPr>
        </p:nvSpPr>
        <p:spPr>
          <a:xfrm>
            <a:off x="574040" y="1417320"/>
            <a:ext cx="8051800" cy="4206241"/>
          </a:xfrm>
        </p:spPr>
        <p:txBody>
          <a:bodyPr/>
          <a:lstStyle/>
          <a:p>
            <a:pPr algn="just">
              <a:spcBef>
                <a:spcPts val="600"/>
              </a:spcBef>
              <a:spcAft>
                <a:spcPts val="1200"/>
              </a:spcAft>
            </a:pPr>
            <a:r>
              <a:rPr lang="pt-PT" sz="2800"/>
              <a:t>Os administradores do sistema geralmente precisam de ser consultados sobre as modalidades técnicas de como a pesquisa deve ser realizada</a:t>
            </a:r>
          </a:p>
          <a:p>
            <a:pPr algn="just">
              <a:spcBef>
                <a:spcPts val="600"/>
              </a:spcBef>
              <a:spcAft>
                <a:spcPts val="1200"/>
              </a:spcAft>
            </a:pPr>
            <a:r>
              <a:rPr lang="pt-PT" sz="2800"/>
              <a:t>Impede a sobrecarga económica sobre empresas legítimas, dando-lhes uma base legal para cooperar com as autoridades legais, procurando realizar buscas e apreensões</a:t>
            </a:r>
          </a:p>
          <a:p>
            <a:pPr algn="just">
              <a:spcBef>
                <a:spcPts val="600"/>
              </a:spcBef>
              <a:spcAft>
                <a:spcPts val="1200"/>
              </a:spcAft>
            </a:pPr>
            <a:r>
              <a:rPr lang="pt-PT" sz="2800"/>
              <a:t>Aumenta a eficácia e melhora a eficiência de custo da medida </a:t>
            </a:r>
          </a:p>
          <a:p>
            <a:pPr algn="just">
              <a:spcBef>
                <a:spcPts val="600"/>
              </a:spcBef>
              <a:spcAft>
                <a:spcPts val="1200"/>
              </a:spcAft>
            </a:pPr>
            <a:r>
              <a:rPr lang="pt-PT" sz="2800"/>
              <a:t>As medidas devem ser razoáveis ​​e não ameaçar injustificadamente a privacidade</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91</a:t>
            </a:fld>
            <a:endParaRPr lang="en-US">
              <a:solidFill>
                <a:schemeClr val="tx1"/>
              </a:solidFill>
            </a:endParaRPr>
          </a:p>
        </p:txBody>
      </p:sp>
    </p:spTree>
    <p:extLst>
      <p:ext uri="{BB962C8B-B14F-4D97-AF65-F5344CB8AC3E}">
        <p14:creationId xmlns:p14="http://schemas.microsoft.com/office/powerpoint/2010/main" val="306118630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92</a:t>
            </a:fld>
            <a:endParaRPr lang="en-US"/>
          </a:p>
        </p:txBody>
      </p:sp>
      <p:sp>
        <p:nvSpPr>
          <p:cNvPr id="5" name="Rectangle 3"/>
          <p:cNvSpPr txBox="1">
            <a:spLocks/>
          </p:cNvSpPr>
          <p:nvPr/>
        </p:nvSpPr>
        <p:spPr bwMode="auto">
          <a:xfrm>
            <a:off x="348344" y="899160"/>
            <a:ext cx="8519885" cy="521208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Recolha em tempo real de dados de tráfego</a:t>
            </a:r>
          </a:p>
          <a:p>
            <a:pPr marL="0" indent="0" algn="ctr" eaLnBrk="1" hangingPunct="1">
              <a:lnSpc>
                <a:spcPct val="80000"/>
              </a:lnSpc>
              <a:spcBef>
                <a:spcPts val="600"/>
              </a:spcBef>
              <a:spcAft>
                <a:spcPts val="1200"/>
              </a:spcAft>
              <a:buFont typeface="Arial" pitchFamily="34" charset="0"/>
              <a:buNone/>
              <a:defRPr/>
            </a:pPr>
            <a:r>
              <a:rPr lang="pt-PT" sz="2800" b="1" i="1">
                <a:ea typeface="ＭＳ Ｐゴシック" pitchFamily="34" charset="-128"/>
              </a:rPr>
              <a:t>(Artigo 20 – Convenção de Budapeste)</a:t>
            </a:r>
          </a:p>
          <a:p>
            <a:pPr marL="0" indent="0" algn="ctr" eaLnBrk="1" hangingPunct="1">
              <a:lnSpc>
                <a:spcPct val="80000"/>
              </a:lnSpc>
              <a:spcBef>
                <a:spcPts val="600"/>
              </a:spcBef>
              <a:spcAft>
                <a:spcPts val="1200"/>
              </a:spcAft>
              <a:buFont typeface="Arial" pitchFamily="34" charset="0"/>
              <a:buNone/>
              <a:defRPr/>
            </a:pPr>
            <a:endParaRPr lang="en-GB" altLang="sr-Latn-RS" sz="2800" b="1" i="1" dirty="0">
              <a:ea typeface="ＭＳ Ｐゴシック" pitchFamily="34" charset="-128"/>
            </a:endParaRPr>
          </a:p>
          <a:p>
            <a:pPr algn="ctr" eaLnBrk="1" hangingPunct="1">
              <a:lnSpc>
                <a:spcPct val="80000"/>
              </a:lnSpc>
              <a:spcBef>
                <a:spcPts val="600"/>
              </a:spcBef>
              <a:spcAft>
                <a:spcPts val="1200"/>
              </a:spcAft>
              <a:defRPr/>
            </a:pPr>
            <a:r>
              <a:rPr lang="pt-PT" sz="2800" i="1">
                <a:ea typeface="ＭＳ Ｐゴシック" pitchFamily="34" charset="-128"/>
              </a:rPr>
              <a:t>Permite investigações ativas</a:t>
            </a:r>
          </a:p>
          <a:p>
            <a:pPr algn="ctr" eaLnBrk="1" hangingPunct="1">
              <a:lnSpc>
                <a:spcPct val="80000"/>
              </a:lnSpc>
              <a:spcBef>
                <a:spcPts val="600"/>
              </a:spcBef>
              <a:spcAft>
                <a:spcPts val="1200"/>
              </a:spcAft>
              <a:defRPr/>
            </a:pPr>
            <a:r>
              <a:rPr lang="pt-PT" sz="2800" i="1">
                <a:ea typeface="ＭＳ Ｐゴシック" pitchFamily="34" charset="-128"/>
              </a:rPr>
              <a:t>Medida intrusiva, requer legislação adequada </a:t>
            </a:r>
          </a:p>
          <a:p>
            <a:pPr algn="ctr" eaLnBrk="1" hangingPunct="1">
              <a:lnSpc>
                <a:spcPct val="80000"/>
              </a:lnSpc>
              <a:spcBef>
                <a:spcPts val="600"/>
              </a:spcBef>
              <a:spcAft>
                <a:spcPts val="1200"/>
              </a:spcAft>
              <a:defRPr/>
            </a:pPr>
            <a:r>
              <a:rPr lang="pt-PT" sz="2800" i="1">
                <a:ea typeface="ＭＳ Ｐゴシック" pitchFamily="34" charset="-128"/>
              </a:rPr>
              <a:t>Autoridades policiais para recolher ou registar, através de meios técnicos, dados em tempo real, e </a:t>
            </a:r>
          </a:p>
          <a:p>
            <a:pPr algn="ctr" eaLnBrk="1" hangingPunct="1">
              <a:lnSpc>
                <a:spcPct val="80000"/>
              </a:lnSpc>
              <a:spcBef>
                <a:spcPts val="600"/>
              </a:spcBef>
              <a:spcAft>
                <a:spcPts val="1200"/>
              </a:spcAft>
              <a:defRPr/>
            </a:pPr>
            <a:r>
              <a:rPr lang="pt-PT" sz="2800" i="1">
                <a:ea typeface="ＭＳ Ｐゴシック" pitchFamily="34" charset="-128"/>
              </a:rPr>
              <a:t>Poder de obrigar os prestadores de serviços a recolher ou registar dados dos seus clientes, em tempo real.</a:t>
            </a:r>
          </a:p>
        </p:txBody>
      </p:sp>
    </p:spTree>
    <p:extLst>
      <p:ext uri="{BB962C8B-B14F-4D97-AF65-F5344CB8AC3E}">
        <p14:creationId xmlns:p14="http://schemas.microsoft.com/office/powerpoint/2010/main" val="397896064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20</a:t>
            </a:r>
            <a:br>
              <a:rPr lang="pt-PT" sz="4000" b="1"/>
            </a:br>
            <a:r>
              <a:rPr lang="pt-PT" sz="4000" b="1"/>
              <a:t>Recolha em tempo real de dados de tráfego</a:t>
            </a:r>
          </a:p>
        </p:txBody>
      </p:sp>
      <p:sp>
        <p:nvSpPr>
          <p:cNvPr id="121859" name="Rectangle 3"/>
          <p:cNvSpPr>
            <a:spLocks noGrp="1" noChangeArrowheads="1"/>
          </p:cNvSpPr>
          <p:nvPr>
            <p:ph type="body" idx="1"/>
          </p:nvPr>
        </p:nvSpPr>
        <p:spPr>
          <a:xfrm>
            <a:off x="457200" y="1920240"/>
            <a:ext cx="8229600" cy="4696460"/>
          </a:xfrm>
        </p:spPr>
        <p:txBody>
          <a:bodyPr rtlCol="0">
            <a:noAutofit/>
          </a:bodyPr>
          <a:lstStyle/>
          <a:p>
            <a:pPr marL="457200" indent="-457200" algn="just" eaLnBrk="1" fontAlgn="auto" hangingPunct="1">
              <a:lnSpc>
                <a:spcPct val="90000"/>
              </a:lnSpc>
              <a:spcBef>
                <a:spcPts val="600"/>
              </a:spcBef>
              <a:spcAft>
                <a:spcPts val="1200"/>
              </a:spcAft>
              <a:buFont typeface="+mj-lt"/>
              <a:buAutoNum type="arabicPeriod"/>
              <a:defRPr/>
            </a:pPr>
            <a:r>
              <a:rPr lang="pt-PT" sz="2000" dirty="0">
                <a:latin typeface="+mj-lt"/>
              </a:rPr>
              <a:t>Cada Parte adotará as medidas legislativas e outras que sejam necessárias para capacitar as suas autoridades competentes para:</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solidFill>
                  <a:prstClr val="black"/>
                </a:solidFill>
              </a:rPr>
              <a:t>recolher ou registar através da aplicação de meios técnicos no território dessa Parte</a:t>
            </a:r>
            <a:r>
              <a:rPr lang="pt-PT" sz="1800" dirty="0">
                <a:latin typeface="+mj-lt"/>
              </a:rPr>
              <a:t>, e</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latin typeface="+mj-lt"/>
              </a:rPr>
              <a:t>obrigar um prestador de serviços, dentro da sua capacidade técnica existente:</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a recolher ou registar através da aplicação de meios técnicos no território dessa Parte; ou</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para cooperar e auxiliar as autoridades competentes na recolha ou registo de</a:t>
            </a:r>
          </a:p>
          <a:p>
            <a:pPr marL="811213" lvl="1" indent="0" algn="just" eaLnBrk="1" fontAlgn="auto" hangingPunct="1">
              <a:lnSpc>
                <a:spcPct val="90000"/>
              </a:lnSpc>
              <a:spcBef>
                <a:spcPts val="600"/>
              </a:spcBef>
              <a:spcAft>
                <a:spcPts val="1200"/>
              </a:spcAft>
              <a:buNone/>
              <a:defRPr/>
            </a:pPr>
            <a:r>
              <a:rPr lang="pt-PT" sz="1800" dirty="0">
                <a:latin typeface="+mj-lt"/>
              </a:rPr>
              <a:t>dados de tráfego, em tempo real, associados a comunicações especificadas no seu território, transmitidas através de um sistema informático.</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93</a:t>
            </a:fld>
            <a:endParaRPr lang="en-US"/>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rPr>
              <a:t>Artigo 20</a:t>
            </a:r>
            <a:br>
              <a:rPr lang="pt-PT" sz="3600" b="1">
                <a:solidFill>
                  <a:prstClr val="black"/>
                </a:solidFill>
              </a:rPr>
            </a:br>
            <a:r>
              <a:rPr lang="pt-PT" sz="3600" b="1">
                <a:solidFill>
                  <a:prstClr val="black"/>
                </a:solidFill>
              </a:rPr>
              <a:t>Recolha em tempo real de dados de tráfego</a:t>
            </a:r>
          </a:p>
        </p:txBody>
      </p:sp>
      <p:sp>
        <p:nvSpPr>
          <p:cNvPr id="3" name="Content Placeholder 2"/>
          <p:cNvSpPr>
            <a:spLocks noGrp="1"/>
          </p:cNvSpPr>
          <p:nvPr>
            <p:ph idx="1"/>
          </p:nvPr>
        </p:nvSpPr>
        <p:spPr>
          <a:xfrm>
            <a:off x="457200" y="1950720"/>
            <a:ext cx="8229600" cy="4175443"/>
          </a:xfrm>
        </p:spPr>
        <p:txBody>
          <a:bodyPr/>
          <a:lstStyle/>
          <a:p>
            <a:pPr marL="514350" indent="-514350" algn="just">
              <a:buFont typeface="+mj-lt"/>
              <a:buAutoNum type="arabicPeriod" startAt="2"/>
            </a:pPr>
            <a:r>
              <a:rPr lang="pt-PT" sz="2800"/>
              <a:t>Quando uma Parte, devido aos "princípios estabelecidos do seu sistema jurídico interno", não pode 	adotar as medidas referidas no parágrafo 	1.a, em vez disso, poderá, conforme necessário adotar medidas legislativas 	e outras para garantir a 	recolha em tempo real ou gravação de dados de 	tráfego associados com comunicações 	especificadas transmitidas neste território, 	através da aplicação de meios técnicos 	nesse território.</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94</a:t>
            </a:fld>
            <a:endParaRPr lang="en-US"/>
          </a:p>
        </p:txBody>
      </p:sp>
    </p:spTree>
    <p:extLst>
      <p:ext uri="{BB962C8B-B14F-4D97-AF65-F5344CB8AC3E}">
        <p14:creationId xmlns:p14="http://schemas.microsoft.com/office/powerpoint/2010/main" val="245705643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solidFill>
                  <a:prstClr val="black"/>
                </a:solidFill>
              </a:rPr>
              <a:t>Artigo 20</a:t>
            </a:r>
            <a:br>
              <a:rPr lang="pt-PT" sz="3600" b="1">
                <a:solidFill>
                  <a:prstClr val="black"/>
                </a:solidFill>
              </a:rPr>
            </a:br>
            <a:r>
              <a:rPr lang="pt-PT" sz="3600" b="1">
                <a:solidFill>
                  <a:prstClr val="black"/>
                </a:solidFill>
              </a:rPr>
              <a:t>Recolha em tempo real de dados de tráfego</a:t>
            </a:r>
          </a:p>
        </p:txBody>
      </p:sp>
      <p:sp>
        <p:nvSpPr>
          <p:cNvPr id="3" name="Content Placeholder 2"/>
          <p:cNvSpPr>
            <a:spLocks noGrp="1"/>
          </p:cNvSpPr>
          <p:nvPr>
            <p:ph idx="1"/>
          </p:nvPr>
        </p:nvSpPr>
        <p:spPr>
          <a:xfrm>
            <a:off x="457200" y="1965960"/>
            <a:ext cx="8229600" cy="4160203"/>
          </a:xfrm>
        </p:spPr>
        <p:txBody>
          <a:bodyPr/>
          <a:lstStyle/>
          <a:p>
            <a:pPr marL="514350" indent="-514350" algn="just">
              <a:spcBef>
                <a:spcPts val="600"/>
              </a:spcBef>
              <a:spcAft>
                <a:spcPts val="1200"/>
              </a:spcAft>
              <a:buFont typeface="+mj-lt"/>
              <a:buAutoNum type="arabicPeriod" startAt="3"/>
            </a:pPr>
            <a:r>
              <a:rPr lang="pt-PT" sz="2800"/>
              <a:t>Cada Parte deve adotar tais medidas legislativas e outras que possam ser necessárias para obrigar o prestador de serviços a manter confidencial o facto da execução de qualquer poder previsto neste artigo e qualquer informação relacionada.</a:t>
            </a:r>
          </a:p>
          <a:p>
            <a:pPr marL="514350" indent="-514350" algn="just">
              <a:spcBef>
                <a:spcPts val="600"/>
              </a:spcBef>
              <a:spcAft>
                <a:spcPts val="1200"/>
              </a:spcAft>
              <a:buFont typeface="+mj-lt"/>
              <a:buAutoNum type="arabicPeriod" startAt="3"/>
            </a:pPr>
            <a:endParaRPr lang="en-US" sz="2800" dirty="0"/>
          </a:p>
          <a:p>
            <a:pPr marL="514350" indent="-514350" algn="just">
              <a:spcBef>
                <a:spcPts val="600"/>
              </a:spcBef>
              <a:spcAft>
                <a:spcPts val="1200"/>
              </a:spcAft>
              <a:buFont typeface="+mj-lt"/>
              <a:buAutoNum type="arabicPeriod" startAt="3"/>
            </a:pPr>
            <a:r>
              <a:rPr lang="pt-PT" sz="2800"/>
              <a:t>Os poderes e procedimentos referidos no presente artigo estão sujeitos aos Artigos 14 e 15.</a:t>
            </a:r>
          </a:p>
        </p:txBody>
      </p:sp>
      <p:sp>
        <p:nvSpPr>
          <p:cNvPr id="4" name="Slide Number Placeholder 3"/>
          <p:cNvSpPr>
            <a:spLocks noGrp="1"/>
          </p:cNvSpPr>
          <p:nvPr>
            <p:ph type="sldNum" sz="quarter" idx="12"/>
          </p:nvPr>
        </p:nvSpPr>
        <p:spPr/>
        <p:txBody>
          <a:bodyPr/>
          <a:lstStyle/>
          <a:p>
            <a:pPr>
              <a:defRPr/>
            </a:pPr>
            <a:fld id="{A966BBF2-DA90-4DEB-8CEB-816DABC85824}" type="slidenum">
              <a:rPr lang="en-US" smtClean="0"/>
              <a:pPr>
                <a:defRPr/>
              </a:pPr>
              <a:t>95</a:t>
            </a:fld>
            <a:endParaRPr lang="en-US"/>
          </a:p>
        </p:txBody>
      </p:sp>
    </p:spTree>
    <p:extLst>
      <p:ext uri="{BB962C8B-B14F-4D97-AF65-F5344CB8AC3E}">
        <p14:creationId xmlns:p14="http://schemas.microsoft.com/office/powerpoint/2010/main" val="3917878872"/>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20</a:t>
            </a:r>
            <a:br>
              <a:rPr lang="pt-PT" sz="4000" b="1"/>
            </a:br>
            <a:r>
              <a:rPr lang="pt-PT" sz="4000" b="1"/>
              <a:t>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96</a:t>
            </a:fld>
            <a:endParaRPr lang="en-US">
              <a:solidFill>
                <a:schemeClr val="tx1"/>
              </a:solidFill>
            </a:endParaRPr>
          </a:p>
        </p:txBody>
      </p:sp>
      <p:sp>
        <p:nvSpPr>
          <p:cNvPr id="6" name="Rectangle 3"/>
          <p:cNvSpPr txBox="1">
            <a:spLocks noChangeArrowheads="1"/>
          </p:cNvSpPr>
          <p:nvPr/>
        </p:nvSpPr>
        <p:spPr bwMode="auto">
          <a:xfrm>
            <a:off x="457200" y="185928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pt-PT" sz="2000" dirty="0">
                <a:latin typeface="+mj-lt"/>
              </a:rPr>
              <a:t>Cada Parte adotará as medidas legislativas e outras que sejam necessárias para capacitar as suas </a:t>
            </a:r>
            <a:r>
              <a:rPr lang="pt-PT" sz="2800" b="1" dirty="0">
                <a:solidFill>
                  <a:srgbClr val="FF0000"/>
                </a:solidFill>
                <a:latin typeface="+mj-lt"/>
              </a:rPr>
              <a:t>autoridades competentes </a:t>
            </a:r>
            <a:r>
              <a:rPr lang="pt-PT" sz="2000" dirty="0">
                <a:latin typeface="+mj-lt"/>
              </a:rPr>
              <a:t>para:</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solidFill>
                  <a:prstClr val="black"/>
                </a:solidFill>
              </a:rPr>
              <a:t>recolher ou registar através da aplicação de meios técnicos no território dessa Parte</a:t>
            </a:r>
            <a:r>
              <a:rPr lang="pt-PT" sz="1800" dirty="0">
                <a:latin typeface="+mj-lt"/>
              </a:rPr>
              <a:t>, e</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latin typeface="+mj-lt"/>
              </a:rPr>
              <a:t>obrigar um prestador de serviços, dentro da sua capacidade técnica existente:</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a recolher ou registar através da aplicação de meios técnicos no território dessa Parte; ou</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para cooperar e auxiliar as autoridades competentes na recolha ou registo de</a:t>
            </a:r>
          </a:p>
          <a:p>
            <a:pPr marL="811213" lvl="1" indent="0" algn="just" eaLnBrk="1" fontAlgn="auto" hangingPunct="1">
              <a:lnSpc>
                <a:spcPct val="90000"/>
              </a:lnSpc>
              <a:spcBef>
                <a:spcPts val="600"/>
              </a:spcBef>
              <a:spcAft>
                <a:spcPts val="1200"/>
              </a:spcAft>
              <a:buFont typeface="Arial" charset="0"/>
              <a:buNone/>
              <a:defRPr/>
            </a:pPr>
            <a:r>
              <a:rPr lang="pt-PT" sz="1800" dirty="0">
                <a:latin typeface="+mj-lt"/>
              </a:rPr>
              <a:t>dados de tráfego, em tempo real, associados a comunicações especificadas no seu território, transmitidas através de um sistema informático.</a:t>
            </a:r>
          </a:p>
        </p:txBody>
      </p:sp>
    </p:spTree>
    <p:extLst>
      <p:ext uri="{BB962C8B-B14F-4D97-AF65-F5344CB8AC3E}">
        <p14:creationId xmlns:p14="http://schemas.microsoft.com/office/powerpoint/2010/main" val="1199061309"/>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Autoridades competentes</a:t>
            </a:r>
          </a:p>
        </p:txBody>
      </p:sp>
      <p:sp>
        <p:nvSpPr>
          <p:cNvPr id="3" name="Content Placeholder 2"/>
          <p:cNvSpPr>
            <a:spLocks noGrp="1"/>
          </p:cNvSpPr>
          <p:nvPr>
            <p:ph idx="1"/>
          </p:nvPr>
        </p:nvSpPr>
        <p:spPr>
          <a:xfrm>
            <a:off x="635000" y="1493838"/>
            <a:ext cx="8229600" cy="4525963"/>
          </a:xfrm>
        </p:spPr>
        <p:txBody>
          <a:bodyPr/>
          <a:lstStyle/>
          <a:p>
            <a:pPr algn="just"/>
            <a:r>
              <a:rPr lang="pt-PT"/>
              <a:t>Talvez:</a:t>
            </a:r>
          </a:p>
          <a:p>
            <a:pPr lvl="1" algn="just"/>
            <a:r>
              <a:rPr lang="pt-PT"/>
              <a:t>Agentes de autoridade</a:t>
            </a:r>
          </a:p>
          <a:p>
            <a:pPr lvl="1" algn="just"/>
            <a:r>
              <a:rPr lang="pt-PT"/>
              <a:t>Agente judicial</a:t>
            </a:r>
          </a:p>
          <a:p>
            <a:pPr lvl="1" algn="just"/>
            <a:r>
              <a:rPr lang="pt-PT"/>
              <a:t>Procurador ou juiz</a:t>
            </a:r>
          </a:p>
          <a:p>
            <a:pPr lvl="1" algn="just"/>
            <a:r>
              <a:rPr lang="pt-PT"/>
              <a:t>Agente administrativo</a:t>
            </a:r>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97</a:t>
            </a:fld>
            <a:endParaRPr lang="en-US">
              <a:solidFill>
                <a:schemeClr val="tx1"/>
              </a:solidFill>
            </a:endParaRPr>
          </a:p>
        </p:txBody>
      </p:sp>
    </p:spTree>
    <p:extLst>
      <p:ext uri="{BB962C8B-B14F-4D97-AF65-F5344CB8AC3E}">
        <p14:creationId xmlns:p14="http://schemas.microsoft.com/office/powerpoint/2010/main" val="385456969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rtlCol="0">
            <a:normAutofit fontScale="90000"/>
          </a:bodyPr>
          <a:lstStyle/>
          <a:p>
            <a:pPr eaLnBrk="1" fontAlgn="auto" hangingPunct="1">
              <a:spcAft>
                <a:spcPts val="0"/>
              </a:spcAft>
              <a:defRPr/>
            </a:pPr>
            <a:r>
              <a:rPr lang="pt-PT" sz="4000" b="1"/>
              <a:t>Artigo 20</a:t>
            </a:r>
            <a:br>
              <a:rPr lang="pt-PT" sz="4000" b="1"/>
            </a:br>
            <a:r>
              <a:rPr lang="pt-PT" sz="4000" b="1"/>
              <a:t>Recolha em tempo real de dados de tráfego</a:t>
            </a:r>
          </a:p>
        </p:txBody>
      </p:sp>
      <p:sp>
        <p:nvSpPr>
          <p:cNvPr id="2" name="Slide Number Placeholder 1"/>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98</a:t>
            </a:fld>
            <a:endParaRPr lang="en-US">
              <a:solidFill>
                <a:schemeClr val="tx1"/>
              </a:solidFill>
            </a:endParaRPr>
          </a:p>
        </p:txBody>
      </p:sp>
      <p:sp>
        <p:nvSpPr>
          <p:cNvPr id="6" name="Rectangle 3"/>
          <p:cNvSpPr txBox="1">
            <a:spLocks noChangeArrowheads="1"/>
          </p:cNvSpPr>
          <p:nvPr/>
        </p:nvSpPr>
        <p:spPr bwMode="auto">
          <a:xfrm>
            <a:off x="457200" y="1889760"/>
            <a:ext cx="8229600" cy="4696460"/>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Autofit/>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indent="-457200" algn="just" eaLnBrk="1" fontAlgn="auto" hangingPunct="1">
              <a:lnSpc>
                <a:spcPct val="90000"/>
              </a:lnSpc>
              <a:spcBef>
                <a:spcPts val="600"/>
              </a:spcBef>
              <a:spcAft>
                <a:spcPts val="1200"/>
              </a:spcAft>
              <a:buFont typeface="+mj-lt"/>
              <a:buAutoNum type="arabicPeriod"/>
              <a:defRPr/>
            </a:pPr>
            <a:r>
              <a:rPr lang="pt-PT" sz="2000" dirty="0">
                <a:latin typeface="+mj-lt"/>
              </a:rPr>
              <a:t>Cada Parte adotará as medidas legislativas e outras que sejam necessárias para capacitar as suas autoridades competentes para:</a:t>
            </a:r>
          </a:p>
          <a:p>
            <a:pPr marL="857250" lvl="1" indent="-457200" algn="just" eaLnBrk="1" fontAlgn="auto" hangingPunct="1">
              <a:lnSpc>
                <a:spcPct val="90000"/>
              </a:lnSpc>
              <a:spcBef>
                <a:spcPts val="600"/>
              </a:spcBef>
              <a:spcAft>
                <a:spcPts val="1200"/>
              </a:spcAft>
              <a:buFont typeface="+mj-lt"/>
              <a:buAutoNum type="alphaLcParenR"/>
              <a:defRPr/>
            </a:pPr>
            <a:r>
              <a:rPr lang="pt-PT" sz="2400" b="1" dirty="0">
                <a:solidFill>
                  <a:srgbClr val="FF0000"/>
                </a:solidFill>
              </a:rPr>
              <a:t>recolher ou registar através da aplicação de meios técnicos </a:t>
            </a:r>
            <a:r>
              <a:rPr lang="pt-PT" sz="1800" dirty="0">
                <a:solidFill>
                  <a:prstClr val="black"/>
                </a:solidFill>
              </a:rPr>
              <a:t>no território dessa Parte</a:t>
            </a:r>
            <a:r>
              <a:rPr lang="pt-PT" sz="1800" dirty="0">
                <a:latin typeface="+mj-lt"/>
              </a:rPr>
              <a:t>, e</a:t>
            </a:r>
          </a:p>
          <a:p>
            <a:pPr marL="857250" lvl="1" indent="-457200" algn="just" eaLnBrk="1" fontAlgn="auto" hangingPunct="1">
              <a:lnSpc>
                <a:spcPct val="90000"/>
              </a:lnSpc>
              <a:spcBef>
                <a:spcPts val="600"/>
              </a:spcBef>
              <a:spcAft>
                <a:spcPts val="1200"/>
              </a:spcAft>
              <a:buFont typeface="+mj-lt"/>
              <a:buAutoNum type="alphaLcParenR"/>
              <a:defRPr/>
            </a:pPr>
            <a:r>
              <a:rPr lang="pt-PT" sz="1800" dirty="0">
                <a:latin typeface="+mj-lt"/>
              </a:rPr>
              <a:t>obrigar um prestador de serviços, dentro da sua capacidade técnica existente:</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a recolher ou registar através da aplicação de meios técnicos no território dessa Parte; ou</a:t>
            </a:r>
          </a:p>
          <a:p>
            <a:pPr marL="1257300" lvl="2" indent="-457200" algn="just" eaLnBrk="1" fontAlgn="auto" hangingPunct="1">
              <a:lnSpc>
                <a:spcPct val="90000"/>
              </a:lnSpc>
              <a:spcBef>
                <a:spcPts val="600"/>
              </a:spcBef>
              <a:spcAft>
                <a:spcPts val="1200"/>
              </a:spcAft>
              <a:buFont typeface="+mj-lt"/>
              <a:buAutoNum type="romanUcPeriod"/>
              <a:defRPr/>
            </a:pPr>
            <a:r>
              <a:rPr lang="pt-PT" sz="1600" dirty="0">
                <a:latin typeface="+mj-lt"/>
              </a:rPr>
              <a:t>para cooperar e auxiliar as autoridades competentes na recolha ou registo de</a:t>
            </a:r>
          </a:p>
          <a:p>
            <a:pPr marL="811213" lvl="1" indent="0" algn="just" eaLnBrk="1" fontAlgn="auto" hangingPunct="1">
              <a:lnSpc>
                <a:spcPct val="90000"/>
              </a:lnSpc>
              <a:spcBef>
                <a:spcPts val="600"/>
              </a:spcBef>
              <a:spcAft>
                <a:spcPts val="1200"/>
              </a:spcAft>
              <a:buFont typeface="Arial" charset="0"/>
              <a:buNone/>
              <a:defRPr/>
            </a:pPr>
            <a:r>
              <a:rPr lang="pt-PT" sz="1800" dirty="0">
                <a:latin typeface="+mj-lt"/>
              </a:rPr>
              <a:t>dados de tráfego, em tempo real, associados a comunicações especificadas no seu território, transmitidas através de um sistema informático.</a:t>
            </a:r>
          </a:p>
        </p:txBody>
      </p:sp>
    </p:spTree>
    <p:extLst>
      <p:ext uri="{BB962C8B-B14F-4D97-AF65-F5344CB8AC3E}">
        <p14:creationId xmlns:p14="http://schemas.microsoft.com/office/powerpoint/2010/main" val="201065158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PT" sz="3600" b="1"/>
              <a:t>Recolher ou registar através da aplicação de meios técnicos</a:t>
            </a:r>
          </a:p>
        </p:txBody>
      </p:sp>
      <p:sp>
        <p:nvSpPr>
          <p:cNvPr id="3" name="Content Placeholder 2"/>
          <p:cNvSpPr>
            <a:spLocks noGrp="1"/>
          </p:cNvSpPr>
          <p:nvPr>
            <p:ph idx="1"/>
          </p:nvPr>
        </p:nvSpPr>
        <p:spPr>
          <a:xfrm>
            <a:off x="635000" y="2057400"/>
            <a:ext cx="7914640" cy="3962401"/>
          </a:xfrm>
        </p:spPr>
        <p:txBody>
          <a:bodyPr/>
          <a:lstStyle/>
          <a:p>
            <a:pPr algn="just"/>
            <a:r>
              <a:rPr lang="pt-PT"/>
              <a:t>Esta parte do poder refere-se ao poder direto das autoridades competentes para recolher e registar dados de tráfego em tempo real.</a:t>
            </a:r>
          </a:p>
          <a:p>
            <a:pPr algn="just"/>
            <a:endParaRPr lang="en-US" dirty="0"/>
          </a:p>
          <a:p>
            <a:pPr algn="just"/>
            <a:r>
              <a:rPr lang="pt-PT"/>
              <a:t>Nenhuma tecnologia específica que seja necessária a adotar</a:t>
            </a:r>
          </a:p>
          <a:p>
            <a:pPr algn="just"/>
            <a:endParaRPr lang="en-US" dirty="0"/>
          </a:p>
          <a:p>
            <a:pPr algn="just"/>
            <a:endParaRPr lang="en-US" dirty="0"/>
          </a:p>
          <a:p>
            <a:pPr algn="just"/>
            <a:endParaRPr lang="en-US" dirty="0"/>
          </a:p>
        </p:txBody>
      </p:sp>
      <p:sp>
        <p:nvSpPr>
          <p:cNvPr id="4" name="Slide Number Placeholder 3"/>
          <p:cNvSpPr>
            <a:spLocks noGrp="1"/>
          </p:cNvSpPr>
          <p:nvPr>
            <p:ph type="sldNum" sz="quarter" idx="12"/>
          </p:nvPr>
        </p:nvSpPr>
        <p:spPr/>
        <p:txBody>
          <a:bodyPr/>
          <a:lstStyle/>
          <a:p>
            <a:pPr>
              <a:defRPr/>
            </a:pPr>
            <a:r>
              <a:rPr lang="pt-PT">
                <a:solidFill>
                  <a:schemeClr val="tx1"/>
                </a:solidFill>
              </a:rPr>
              <a:t>!</a:t>
            </a:r>
            <a:fld id="{A966BBF2-DA90-4DEB-8CEB-816DABC85824}" type="slidenum">
              <a:rPr lang="en-US" smtClean="0">
                <a:solidFill>
                  <a:schemeClr val="tx1"/>
                </a:solidFill>
              </a:rPr>
              <a:pPr>
                <a:defRPr/>
              </a:pPr>
              <a:t>99</a:t>
            </a:fld>
            <a:endParaRPr lang="en-US">
              <a:solidFill>
                <a:schemeClr val="tx1"/>
              </a:solidFill>
            </a:endParaRPr>
          </a:p>
        </p:txBody>
      </p:sp>
    </p:spTree>
    <p:extLst>
      <p:ext uri="{BB962C8B-B14F-4D97-AF65-F5344CB8AC3E}">
        <p14:creationId xmlns:p14="http://schemas.microsoft.com/office/powerpoint/2010/main" val="288914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21865</TotalTime>
  <Words>22625</Words>
  <Application>Microsoft Office PowerPoint</Application>
  <PresentationFormat>On-screen Show (4:3)</PresentationFormat>
  <Paragraphs>1475</Paragraphs>
  <Slides>142</Slides>
  <Notes>140</Notes>
  <HiddenSlides>0</HiddenSlides>
  <MMClips>0</MMClips>
  <ScaleCrop>false</ScaleCrop>
  <HeadingPairs>
    <vt:vector size="4" baseType="variant">
      <vt:variant>
        <vt:lpstr>Theme</vt:lpstr>
      </vt:variant>
      <vt:variant>
        <vt:i4>1</vt:i4>
      </vt:variant>
      <vt:variant>
        <vt:lpstr>Slide Titles</vt:lpstr>
      </vt:variant>
      <vt:variant>
        <vt:i4>142</vt:i4>
      </vt:variant>
    </vt:vector>
  </HeadingPairs>
  <TitlesOfParts>
    <vt:vector size="143" baseType="lpstr">
      <vt:lpstr>Office Theme</vt:lpstr>
      <vt:lpstr>Formação de Introdução sobre Cibercrime para Juízes e Procuradores</vt:lpstr>
      <vt:lpstr>Programa</vt:lpstr>
      <vt:lpstr>Objetivos da sessão</vt:lpstr>
      <vt:lpstr>PowerPoint Presentation</vt:lpstr>
      <vt:lpstr>Parte Um Disposições processuais da Convenção de Budapeste </vt:lpstr>
      <vt:lpstr>Regras processuais</vt:lpstr>
      <vt:lpstr>Prestador de serviços</vt:lpstr>
      <vt:lpstr>Prestador de serviços</vt:lpstr>
      <vt:lpstr>Informação do subscritor</vt:lpstr>
      <vt:lpstr>Dados de tráfego</vt:lpstr>
      <vt:lpstr>Dados de conteúdo </vt:lpstr>
      <vt:lpstr>PowerPoint Presentation</vt:lpstr>
      <vt:lpstr>Artigo 16 – Preservação acelerada de dados armazenados no computador</vt:lpstr>
      <vt:lpstr>Artigo 16 – Preservação acelerada de dados armazenados no computador</vt:lpstr>
      <vt:lpstr>Artigo 16 – Preservação acelerada de dados armazenados no computador</vt:lpstr>
      <vt:lpstr>Artigo 16 – Preservação acelerada de dados armazenados no computador</vt:lpstr>
      <vt:lpstr>Artigo 16 – Preservação acelerada de dados armazenados no computador</vt:lpstr>
      <vt:lpstr>Ordenar ou obter da mesma forma</vt:lpstr>
      <vt:lpstr>Artigo 16 – Preservação acelerada de dados armazenados no computador</vt:lpstr>
      <vt:lpstr>Preservação expedida</vt:lpstr>
      <vt:lpstr>Artigo 16 – Preservação acelerada de dados armazenados no computador</vt:lpstr>
      <vt:lpstr>Dados informáticos especificados</vt:lpstr>
      <vt:lpstr>Artigo 16 – Preservação acelerada de dados armazenados no computador</vt:lpstr>
      <vt:lpstr>Armazenado por meio do sistema informático</vt:lpstr>
      <vt:lpstr>Artigo 16 – Preservação acelerada de dados armazenados no computador</vt:lpstr>
      <vt:lpstr>Vulnerável a perda ou modificação</vt:lpstr>
      <vt:lpstr>Artigo 16 – Preservação acelerada de dados armazenados no computador</vt:lpstr>
      <vt:lpstr>Posse ou controlo</vt:lpstr>
      <vt:lpstr>Artigo 16 – Preservação acelerada de dados armazenados no computador</vt:lpstr>
      <vt:lpstr>Período de tempo</vt:lpstr>
      <vt:lpstr>Artigo 16 – Preservação acelerada de dados armazenados no computador</vt:lpstr>
      <vt:lpstr>Manter a confidencialidade dos procedimentos</vt:lpstr>
      <vt:lpstr> Artigo 17 – Preservação acelerada e divulgação parcial de dados de tráfego </vt:lpstr>
      <vt:lpstr> Artigo 17 – Preservação acelerada e divulgação parcial de dados de tráfego </vt:lpstr>
      <vt:lpstr> Artigo 17 – Preservação acelerada e divulgação parcial de dados de tráfego </vt:lpstr>
      <vt:lpstr>Um ou mais prestadores de serviços</vt:lpstr>
      <vt:lpstr>Um ou mais prestadores de serviços</vt:lpstr>
      <vt:lpstr> Artigo 17 – Preservação acelerada e divulgação parcial de dados de tráfego </vt:lpstr>
      <vt:lpstr>Divulgação expedita de dados de tráfego suficientes</vt:lpstr>
      <vt:lpstr>PowerPoint Presentation</vt:lpstr>
      <vt:lpstr>Artigo 18 - Ordem de produção</vt:lpstr>
      <vt:lpstr>Artigo 18 - Ordem de produção</vt:lpstr>
      <vt:lpstr>Artigo 18 - Ordem de produção</vt:lpstr>
      <vt:lpstr>Autoridades competentes</vt:lpstr>
      <vt:lpstr>Artigo 18 - Ordem de produção</vt:lpstr>
      <vt:lpstr>Pessoa no seu território</vt:lpstr>
      <vt:lpstr>Artigo 18 - Ordem de produção</vt:lpstr>
      <vt:lpstr>Dados informáticos especificados</vt:lpstr>
      <vt:lpstr>Artigo 18 - Ordem de produção</vt:lpstr>
      <vt:lpstr>Posse ou controlo</vt:lpstr>
      <vt:lpstr>Artigo 18 - Ordem de produção</vt:lpstr>
      <vt:lpstr>Armazenado no sistema informático</vt:lpstr>
      <vt:lpstr>Artigo 18 - Ordem de produção</vt:lpstr>
      <vt:lpstr>Prestador de serviços</vt:lpstr>
      <vt:lpstr>Artigo 18 - Ordem de produção</vt:lpstr>
      <vt:lpstr>Oferta de serviços no território</vt:lpstr>
      <vt:lpstr>Artigo 18 - Ordem de produção</vt:lpstr>
      <vt:lpstr>Informação do subscritor</vt:lpstr>
      <vt:lpstr>Informação do subscritor</vt:lpstr>
      <vt:lpstr>Artigo 18 - Ordem de produção</vt:lpstr>
      <vt:lpstr>Relativo a tais serviços</vt:lpstr>
      <vt:lpstr>Artigo 18 - Ordem de produção</vt:lpstr>
      <vt:lpstr>Posse ou controlo</vt:lpstr>
      <vt:lpstr>PowerPoint Presentation</vt:lpstr>
      <vt:lpstr>PowerPoint Presentation</vt:lpstr>
      <vt:lpstr>PowerPoint Presentation</vt:lpstr>
      <vt:lpstr>PowerPoint Presentation</vt:lpstr>
      <vt:lpstr>Artigo 19 Pesquisa e apreensão de dados informáticos armazenados </vt:lpstr>
      <vt:lpstr>Artigo 19 Pesquisa e apreensão de dados informáticos armazenados </vt:lpstr>
      <vt:lpstr>Artigo 19 Pesquisa e apreensão de dados informáticos armazenados </vt:lpstr>
      <vt:lpstr>Artigo 19 Pesquisa e apreensão de dados informáticos armazenados </vt:lpstr>
      <vt:lpstr>Artigo 19 Pesquisa e apreensão de dados informáticos armazenados </vt:lpstr>
      <vt:lpstr>Autoridades competentes</vt:lpstr>
      <vt:lpstr>Artigo 19 Pesquisa e apreensão de dados informáticos armazenados </vt:lpstr>
      <vt:lpstr>Pesquisar ou aceder de forma semelhante</vt:lpstr>
      <vt:lpstr>Artigo 19 Pesquisa e apreensão de dados informáticos armazenados </vt:lpstr>
      <vt:lpstr>Sistema informático ou meio de armazenamento de dados informáticos</vt:lpstr>
      <vt:lpstr>Artigo 19 Pesquisa e apreensão de dados informáticos armazenados </vt:lpstr>
      <vt:lpstr>Extensão da busca ou acesso semelhante</vt:lpstr>
      <vt:lpstr>Artigo 19 Pesquisa e apreensão de dados informáticos armazenados </vt:lpstr>
      <vt:lpstr>Autoridades competentes</vt:lpstr>
      <vt:lpstr>Artigo 19 Pesquisa e apreensão de dados informáticos armazenados </vt:lpstr>
      <vt:lpstr>Apreender ou proteger de forma semelhante</vt:lpstr>
      <vt:lpstr>Artigo 19 Pesquisa e apreensão de dados informáticos armazenados </vt:lpstr>
      <vt:lpstr>Efetuar ou reter cópia</vt:lpstr>
      <vt:lpstr>Artigo 19 Pesquisa e apreensão de dados informáticos armazenados </vt:lpstr>
      <vt:lpstr>Manter a integridade</vt:lpstr>
      <vt:lpstr>Artigo 19 Pesquisa e apreensão de dados informáticos armazenados </vt:lpstr>
      <vt:lpstr>Considerar inacessível ou remover dados</vt:lpstr>
      <vt:lpstr>Artigo 19 Pesquisa e apreensão de dados informáticos armazenados </vt:lpstr>
      <vt:lpstr>Ordenação de pessoas para proteger dados</vt:lpstr>
      <vt:lpstr>PowerPoint Presentation</vt:lpstr>
      <vt:lpstr>Artigo 20 Recolha em tempo real de dados de tráfego</vt:lpstr>
      <vt:lpstr>Artigo 20 Recolha em tempo real de dados de tráfego</vt:lpstr>
      <vt:lpstr>Artigo 20 Recolha em tempo real de dados de tráfego</vt:lpstr>
      <vt:lpstr>Artigo 20 Recolha em tempo real de dados de tráfego</vt:lpstr>
      <vt:lpstr>Autoridades competentes</vt:lpstr>
      <vt:lpstr>Artigo 20 Recolha em tempo real de dados de tráfego</vt:lpstr>
      <vt:lpstr>Recolher ou registar através da aplicação de meios técnicos</vt:lpstr>
      <vt:lpstr>Artigo 20 Recolha em tempo real de dados de tráfego</vt:lpstr>
      <vt:lpstr>Obrigação de um prestador de serviços</vt:lpstr>
      <vt:lpstr>Artigo 20 Recolha em tempo real de dados de tráfego</vt:lpstr>
      <vt:lpstr>Comunicações especificadas</vt:lpstr>
      <vt:lpstr>Artigo 20 Recolha em tempo real de dados de tráfego</vt:lpstr>
      <vt:lpstr>Outras medidas</vt:lpstr>
      <vt:lpstr>Artigo 20 Recolha em tempo real de dados de tráfego</vt:lpstr>
      <vt:lpstr>Obrigar o prestador de serviços a manter as medidas confidenciais </vt:lpstr>
      <vt:lpstr>PowerPoint Presentation</vt:lpstr>
      <vt:lpstr>Artigo 21 Interceção de dados de conteúdo</vt:lpstr>
      <vt:lpstr>Artigo 21 Interceção de dados de conteúdo</vt:lpstr>
      <vt:lpstr>Artigo 21 Interceção de dados de conteúdo</vt:lpstr>
      <vt:lpstr>Artigo 21 Interceção de dados de conteúdo</vt:lpstr>
      <vt:lpstr>Autoridades competentes</vt:lpstr>
      <vt:lpstr>Artigo 21 Interceção de dados de conteúdo</vt:lpstr>
      <vt:lpstr>Recolher ou registar através da aplicação de meios técnicos</vt:lpstr>
      <vt:lpstr>Artigo 21 Interceção de dados de conteúdo</vt:lpstr>
      <vt:lpstr>Obrigação de um prestador de serviços</vt:lpstr>
      <vt:lpstr>Artigo 21 Interceção de dados de conteúdo</vt:lpstr>
      <vt:lpstr>Comunicações especificadas</vt:lpstr>
      <vt:lpstr>Artigo 21 Interceção de dados de conteúdo</vt:lpstr>
      <vt:lpstr>Outras medidas</vt:lpstr>
      <vt:lpstr>Artigo 21 Interceção de dados de conteúdo</vt:lpstr>
      <vt:lpstr>Obrigar o prestador de serviços a manter as medidas confidenciais </vt:lpstr>
      <vt:lpstr>PowerPoint Presentation</vt:lpstr>
      <vt:lpstr>Parte Dois Condições e garantias na Convenção de Budapeste </vt:lpstr>
      <vt:lpstr>Artigo 15 § 1 Condições e garantias </vt:lpstr>
      <vt:lpstr>Artigo 15 § 1 Condições e garantias </vt:lpstr>
      <vt:lpstr>Direitos garantidos pela ECHR e ICCPR</vt:lpstr>
      <vt:lpstr>Artigo 15, § 2 e 3 Condições e garantias </vt:lpstr>
      <vt:lpstr>Condições e garantias ao abrigo da Convenção Europeia dos Direitos Humanos</vt:lpstr>
      <vt:lpstr>Parte Dois - Anexo Condições e garantias ao abrigo da Convenção Europeia dos Direitos Humanos</vt:lpstr>
      <vt:lpstr>Condições e garantias ao abrigo da Convenção Europeia dos Direitos Humanos</vt:lpstr>
      <vt:lpstr>Condições e garantias ao abrigo da Convenção Europeia dos Direitos Humanos</vt:lpstr>
      <vt:lpstr>Condições e garantias ao abrigo da Convenção Europeia dos Direitos Humanos</vt:lpstr>
      <vt:lpstr>Condições e garantias ao abrigo da Convenção Europeia dos Direitos Humanos</vt:lpstr>
      <vt:lpstr>Condições e garantias ao abrigo da Convenção Europeia dos Direitos Humanos</vt:lpstr>
      <vt:lpstr>Condições e garantias ao abrigo da Convenção Europeia dos Direitos Humanos</vt:lpstr>
      <vt:lpstr>Condições e garantias ao abrigo da Convenção Europeia dos Direitos Humanos</vt:lpstr>
      <vt:lpstr>PowerPoint Presentation</vt:lpstr>
      <vt:lpstr>Parte Três Resumo</vt:lpstr>
      <vt:lpstr>Resumo</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Nigel Jones</dc:creator>
  <cp:lastModifiedBy>SALOMON Elvio</cp:lastModifiedBy>
  <cp:revision>474</cp:revision>
  <dcterms:created xsi:type="dcterms:W3CDTF">2012-01-28T17:11:27Z</dcterms:created>
  <dcterms:modified xsi:type="dcterms:W3CDTF">2018-10-12T07:39:27Z</dcterms:modified>
</cp:coreProperties>
</file>